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4" r:id="rId12"/>
    <p:sldId id="265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495A-CF7A-4565-835D-2FD903D35E03}" type="datetimeFigureOut">
              <a:rPr lang="nl-NL" smtClean="0"/>
              <a:t>6-9-2013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8EF3-120C-439D-833D-4DBF8A19007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gWkcFU-hHU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google.nl/url?sa=i&amp;rct=j&amp;q=&amp;esrc=s&amp;source=images&amp;cd=&amp;cad=rja&amp;docid=benyeH_f7HMNPM&amp;tbnid=-ob6O4dlp0shkM:&amp;ved=0CAUQjRw&amp;url=http%3A%2F%2Fnl.wikipedia.org%2Fwiki%2FNatrium-kaliumpomp&amp;ei=3NcpUqPqOqiw0AWQ3YGAAw&amp;psig=AFQjCNHp8LPQrhf0NLQclH_0-mgz6eGhQQ&amp;ust=137855998822529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UPqLm-uDn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qsf_UJcfB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7QsDs8ZRM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Hst.28.6</a:t>
            </a:r>
            <a:br>
              <a:rPr lang="nl-NL" dirty="0" smtClean="0"/>
            </a:br>
            <a:r>
              <a:rPr lang="nl-NL" dirty="0" smtClean="0"/>
              <a:t>Transport van stoffen de cel in en uit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Diffusie</a:t>
            </a:r>
          </a:p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Osmose</a:t>
            </a:r>
          </a:p>
          <a:p>
            <a:r>
              <a:rPr lang="nl-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Actief transport</a:t>
            </a:r>
            <a:endParaRPr lang="nl-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https://encrypted-tbn1.gstatic.com/images?q=tbn:ANd9GcRMhRpVCa5oLfnkDFGsJ9uWFPPsMDJSrSJaKaQhzDTZVtP0ilpN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4032448" cy="2165060"/>
          </a:xfrm>
          <a:prstGeom prst="rect">
            <a:avLst/>
          </a:prstGeom>
          <a:noFill/>
        </p:spPr>
      </p:pic>
      <p:pic>
        <p:nvPicPr>
          <p:cNvPr id="12292" name="Picture 4" descr="https://encrypted-tbn1.gstatic.com/images?q=tbn:ANd9GcRMhRpVCa5oLfnkDFGsJ9uWFPPsMDJSrSJaKaQhzDTZVtP0ilpN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611" y="188640"/>
            <a:ext cx="3717805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De concentratie van opgeloste stoffen buiten de cel (A) = de concentratie opgeloste stoffen in de cel (B).</a:t>
            </a:r>
          </a:p>
          <a:p>
            <a:r>
              <a:rPr lang="nl-NL" dirty="0" smtClean="0"/>
              <a:t>Concentratie water bij A is gelijk aan de concentratie water bij B</a:t>
            </a:r>
          </a:p>
          <a:p>
            <a:r>
              <a:rPr lang="nl-NL" dirty="0" smtClean="0"/>
              <a:t>Er is geen verplaatsing van water tussen A en B</a:t>
            </a:r>
          </a:p>
          <a:p>
            <a:r>
              <a:rPr lang="nl-NL" dirty="0" smtClean="0"/>
              <a:t>De cel blijft zoals hij is.</a:t>
            </a:r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r="37321"/>
          <a:stretch>
            <a:fillRect/>
          </a:stretch>
        </p:blipFill>
        <p:spPr bwMode="auto">
          <a:xfrm>
            <a:off x="5940152" y="2708920"/>
            <a:ext cx="2847776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2. Osmose bij dierlijke cellen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04048" y="1556792"/>
            <a:ext cx="273630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Rode bloedcel in water met een even hoge concentratie  opgeloste stoffen als in de cel zelf.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004048" y="6093296"/>
            <a:ext cx="3312895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Er is geen verplaatsing van water</a:t>
            </a: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65104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Buiten  de cel (A) is de </a:t>
            </a:r>
            <a:r>
              <a:rPr lang="nl-NL" b="1" dirty="0" smtClean="0"/>
              <a:t>concentratie opgeloste stoffen kleiner </a:t>
            </a:r>
            <a:r>
              <a:rPr lang="nl-NL" dirty="0" smtClean="0"/>
              <a:t>dan in de cel (B), dus:</a:t>
            </a:r>
          </a:p>
          <a:p>
            <a:r>
              <a:rPr lang="nl-NL" dirty="0" smtClean="0"/>
              <a:t>Buiten de cel (A) is de </a:t>
            </a:r>
            <a:r>
              <a:rPr lang="nl-NL" b="1" dirty="0" smtClean="0"/>
              <a:t>concentratie water groter </a:t>
            </a:r>
            <a:r>
              <a:rPr lang="nl-NL" dirty="0" smtClean="0"/>
              <a:t>dan in de cel (B)</a:t>
            </a:r>
          </a:p>
          <a:p>
            <a:r>
              <a:rPr lang="nl-NL" b="1" dirty="0" smtClean="0"/>
              <a:t>Water verplaatst zich van buiten de cel naar binnen (van A naar B)</a:t>
            </a:r>
          </a:p>
          <a:p>
            <a:r>
              <a:rPr lang="nl-NL" dirty="0" smtClean="0"/>
              <a:t>De verplaatsing van water gaat door tot er evenwicht is of totdat de cel kapot klapt.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2. Osmose bij dierlijke cellen</a:t>
            </a:r>
            <a:endParaRPr lang="nl-NL" dirty="0"/>
          </a:p>
        </p:txBody>
      </p:sp>
      <p:sp>
        <p:nvSpPr>
          <p:cNvPr id="21507" name="AutoShape 3" descr="data:image/jpeg;base64,/9j/4AAQSkZJRgABAQAAAQABAAD/2wCEAAkGBhQSEBUUExQWFBQUGBgaGBcXFxwXGBcZGB0XHhwYGh0cHiYgGBwlGRgbHzEgIycpLCwtGh8yODAqNSYsLCkBCQoKDgwOGQ8PGi0lHyQ0LS8sKTAtLSwwLTUsKSkqLCwvKi0pLSwsKiwsKSwsLywpLCwsLCwsLCwsLCksLCwpKf/AABEIANYA7AMBIgACEQEDEQH/xAAbAAACAwEBAQAAAAAAAAAAAAAABQMEBgIBB//EAE0QAAEDAgMEBAYPBgUDBQEAAAECAxEABAUSIQYTMUEiMlFhFBU0cYGRIzNCUlRjc4KSlKGxs9PUB1NysrTRFiRDYpPB0vCipMLh8UT/xAAZAQEAAwEBAAAAAAAAAAAAAAAAAQIEAwX/xAAzEQACAgECAwUHAwQDAAAAAAAAAQIRIQMSMUFRBBMiYaEUMkJxgZGxweHwBTNiclLR8f/aAAwDAQACEQMRAD8A+uXmNKRvSloqSz1lZkjghKzA4noqHZrTWkN77Tf/AD/6dqn1AFFFFAFFFFAFFFeZqA9oqBd+2FBJcQFKzQCoSckFUDnAIJ7JqUuDtGnHWgOqKhfu0ISVKUAlIJJ46JEnhxgCaGbxC0BaVApUEkHhooAjjwkEeugJqKrLxFsOJbKgFqQpYH+1BQFGeHFxHP3VWaARbQ+2tej+os6e0i2h9ta9H9RZ063yffD1ioB3RXAdHaPXSG527tGysKWqW95nAQpRTuusVAAkCdBPHTtFSDQ0VmVbf2+dKQVakggoWFTmWgBIykK9kQtJkiMvOpWtvLVRASpaiVIR0WlnprywgwNFDOmQe09hgDQ0VmGv2jWakghS4UAU+xLBVmDKgEiNTkuGlR2L7jHrm3rAfS2JKZIWuD0D7FlMRqCXIJ0y5TIoDTUUj2a2sbvEJygpXkSpaYJSgqShRRngAkBxPZx7jDygCiiigCiiigKWIXa0FtKEpKnFEdJRAACVK5Azwiu8Ouy43mUAlQUtJAMiULUmQSBxyz6ahxD263/iX+GujB/a1fKv/jOUBRvfab/5/wDTtU+pBfn2DEPn/wBM1Vq82ntmlLS46EqbnMIUcsNqd1gfu0lXm84oBrRST/GdpBO96IUpE5FxmSjeEA5YPsfSBGh5TXV3tdbNBBWsp3iM6Ru3JKe0gIkeYwaAc0Vn7nbi1QUQ4FJUohStQlKQh9RXJHTTLCkdGelpx0qwNrbUiQ7KZiQlZAUQTlJywFQJynWOVAOKSY9sk1duIcWpxKmxAyECekhYmQZgo0/jV26eYRtgxcL3YVDhUsJSZJUlBWArhACg2ogHWAeynlAZN39nTSlLUXnsy1qXPQEE5NBCeA3aB3hMcDVxnYi3Sy40AQl1xlatE/6G6yI1BlHsQEGesrXXTQUUBkGP2ZW6BCVugZUJ4oGiEMIBEI0J3CCSOMqB0MDq02MZauEBKlkiXZUQqcsoyKBEFPsyyOBSeGmla2qC/K0fJL/nbqGDOM/svYSkJ3rysqUpGYo6qRapAICBIy2iB3yo8YjXtNhKQkcAAB5hXdFSBDtEPZGvR/UWdMvEzH7lr/jT/al20PtrXo/qLOntQCqjCmUkENNgjUEISCD3aVjLzahlK3M+HlQCnklWVKiof5oKJBT1VCzM6mApvjwG9ooD5nj+NNutOo8AyKiQtORRzSyvTIkhaS5cgmFdIb06HQ3Gtqmm2lL8CSC02hRUAAlS0qUhtLcIOvsZgmAmAJ4GvoFFAYJG0LGYIGHCCsJbhLaQQlTiAZICUH/JN5ROsNaiBGuRgFuDmDDQVmzSG0zmmc3Djm1ntq/RUgr2uHNNTu20IkAHKkJ0SAANOwADzAdlWKKKAKKKKAKKKKAX4h7db/xL/DXRg/tavlX/AMZyjEPbrf8AiX+GujB/a1fKv/jOUBQv/aMQ+f8A0zVXL/Zq2fUVOspWoxJVJMALTHHhlcWI4dI9tU7/ANoxD5/9M1Xq7q5BMOtcebKu35auWrrQ0q3PiWjBy4HLGw9sCS4nfElRlZJjP1oEwMxkmNCSTAmp3sKZduSlxtCghpvLI1AKnBE9nRFVlvXKuLyUD4poA+txSx/6aosIfD6h4SsndI6Rbak9JzjDYHqArh7ZpcmX7mQ6OylqRBYbIiIy6QUrSR3CHF/TUeJrq42ZtlghbQVmy5pKjmyCEk66qA6ObjGkxpVTwq5/etf8J/NqBT14QoeEMpngpNuZA+c8oE98eip9s0evox3M+g3ssCYZVmabS2qCCUyJBJVqBodVKInhmMcTV+sjuL34d/7Zv+9d3LV2sAC8LcACW2G5JHujvM417AB6Kj23R6+g7mfQ1dFZlAuU5YuiqOO8abObTnkCIM66R5q9dNyoGLnKr/ayjKPMlRUfWr+1PbdHr6DuZ9DS1QX5Wj5Jf87dJkLvAAPCWlcZUq26WvDLldSkR3pNUFM3m/T/AJzXdq18Hb98jTjU+2aT5jupdDb0VmrE3KHApy53qI6m5QiTHHMNe+pnXXy2pKXsqiqQstpVlHvcugI7+PfUe26PX0J7mZ1tD7a16P6izp7WKxN24LnTcaPRG7ysqSUnf2mqpdUF6xoAml7e3ajiRsPCTvwmfJhu5Cc+Wd5M5DPCNIBnj0XaIVa+fAp3b4H0Wis1nuvhKP8AgHr69RJvLhSlIF43nTBUlLKc6QYjTOYmDBI51T2zS6+hbuZGqorMqF0f/wCqOP8Aoo5xxnsA5RxPHQACroHyka8AWUx3+6B+3TvqPbdHr6DuZmmorEr2nKboWpvmhcKEhvcdIiCffxMAmJmKv7u4MzduA/7W2QB6FIUft7PTL7ZpLj+AtKTNPRWYJfTA8LVJIjO2yZjiIShBOgPA9vmqlie0C2Ftodvmm1vHK2FMiVK7R0+8CTpw7aLtmk+D9GHpSRtKKzKjdE+UpHcGE9/CVGOM8+A7waFhibj5VucRS5u1ZVhDbSsp16Jjgf7H0PbNLr6Md1I2tFYHHNpFWZbS/iO73yilvNboUSeiJUUiIBIlUAdLlyu4lia7VlT1xeqS22BmVum45DQBBUSVHhrxA76n2vTxxz5MjupGhxD263/iX+GujB/a1fKv/jOUiwLFPCCw8l/whpxSlNqyBEANuAjQAk5gZkCIiKe4P7Wr5V/8Zyu8JqatFGqdMoX/ALRiHz/6Zqun1xmMExJgcTE6Dvrm/wDaMQ+f/TNVXxjGGbZJcfcS0jNGZZgEmYA7TofUa8/+oK9iXn+ho7PzEuwu2JxFhbpYUxkcKIJzA6AyDA1EwRGnprVMWCDmcJ6RSE+bKVEevNVdl4LSFJIUlQBSQZBBEgg8wRXVefHUjGTe3HQ0OLaWTMba7YOWO43dq5c75RSck9GMumiTKjOg04GtOKgvr5DLS3XFZUNpKlHsSkSeGp81Utm9pWb5gPMElElJChlUlQiQR2wQfSKo1cU0uHFk8+I5dt1JEkcaiqZ66UoAHlSLayyuXrRxFo6GXzGVZkQJEiQCUkjSQKmSg51B48wnKsjes1hjmInEnw8lsWOX2EjLmJ6McDmmM05tOyn1hbqbaQhbinVJABWoAKURzMACanqqlttcSWrMxtnc4ihVv4vbbWkrO+zxoNMsyRCesSoSdB6Xi/KU/Jr/AJkVbqoryhPySv5kVZStVXCyrXMZsWZUmZ81JsWsHnB7E+WtOSAft4j0U0S6QIBIBpdieHrdEIfW1p7kJ/tm9RFdISgnHbh828r7Uznqxbi07fknT+9oQuYTcIShK7lRIT71Ko9mtxxUJOpSrX3scDTBjZxSXw+XgXIAUrcNBakAg5CsDNGnbS5WBONJSlVy4TqdIjV+398CeKgrUnVI5TLlOEOSP808e72P/srZrTwqlHn8Pn/qYtHT/wAJcvj8v9i9eXaWm1uLOVDaVKUexKQST6hWL2Cw6yfubjErRbylPKWhaXOiEqJQtUDiQeiRJMT6n22O1TNhbb59KloUoIypAMlQUYMkCIB41ZwW2ZFqnwRCWG3UZ0BKAmC4kEKKeZ1EjuisMbjBvOfsei8y+Qsv9m7leKM3SbpSLdtEKYlUKPT5dUg5hJOunmoxLYkPYmxfF5adwnKGgNDGb3U6A5tRGsUbB4JeWzLgvbjwhxbhUnpKWEiPfKAOp1y8By4mjDLzEDilwh5tIsgiWlgDU9GNZkkjNII0gcNJs3JN7WsKvmRS5rieX9lhyMTaddKE3yxDcrUCrQoByzlmJSCePLWjabbpNnd2tuWVuG5UBmSYCZUEiBHTMnUaQPPTDEdkrZ+5auXW8zzEZFSR1SSJAMKhRJE9tcNbW2q71VmFzcNgnKUmOAJCVEQVZTJA5T2GoTTp03Sz5fsOHkU9pdhkXl3a3KnVoNqoHKkAhcKChr7kyNTrI7Klx7Zyyu7ljwjKp9qVto3mVSkgiZRMrQFAH/6kGDF8YvkYlbss2wXaLA3rpnoyTPSBhJSACAR0pjzTv7DMLxFOIEub5CQMoUMhISUgkRPVMRMfbMptJbpcsUKTukXsd2ntrMINy6loOKypkEyeegBMDSSdBIk60swrZyywhu4fQVNtqhbhUorCUpmEpAHCVGBqTPPSu8RtcPxJzcOFq4ctVElAUcyDwIOUiRMAjUSBNOr+1adbUy6EqQ4CCg+6HOBx07uFUtRSjnPH9CeLv7Cg2djirTNwUJfQglTZOYFJ4EEaHiBKTpoKqf4js8RubnDFtrWWwd4FCEKyKSDlIVmBSsp107qBtBZYdcW2GoQpBdAyBIzITnUoDMonMSpQOuvfTq8ftbXM+4WWC4QFOKyoKzyBVoVHz1bhyf8Aj9yOPTzJcJwxu3NsyykIbbKwlIkwMjh4nU6kmT205wf2tXyr/wCM5S9pUvMEagqV+GumGD+1q+Vf/Gcr1+xu9JX5/kya3vlC+9pv/n/bbtUv2k2bYvm91cIzoC8whRSQoSJBBB4Ej00xvfab/wA6vwGa7XxPnNZ/6g2tjXn+h07OrshtrdLaEoQMqEJCUgcAlIgAeYCr902gJGU6+eZqrWY2R2gu7l25Tc2pt0NLAaJChnEqB1OiiAAcydOlXnwfglhP+cjRLijSPMhaSlQCkqBBBEgg6EEcwRpUGHYY1bthtltLaBJCUCBJ4ml+1+EPXVo40w8WHFRCwSOBBKSU9IAjSR/ereB2K2bZpp10vOISApxXFZ7TJJ7tddK5/Dx+hbnwEw2re8bGy8FXud2FeEax1c08Iy5uhxnN6q09e1aafQGyCNfvq8VHUdcKX3KtuPmVKzG2exZv1W6hcLY8HWVdAdacvDpDKoZYCtYzGtBfXYaaW4QpQbQpRCRKiEgmEjmdOFKNjNrkYjbF9Da2wFqQQuDqkJMgjiIUPTI5VEN0fHHkS6fhY/rKXnjDxu0UIbNjuyFqlOYSJMyc2bOExAiPTEu12ybt47bLbuVsBheZSUzC+qeSh0ujGs6KPp0pomoK1m7+gavAVSxPDS6IDzjWnuCB69J+0U4fuUlAAGunopNieHKdEJeca09wQPXpPqIrokoai2yXzo5zuUHcfpdeogVs6WkoQbh08ToQkav2/AEEjr5uJ1SD3U3Gz+oJuLkx8b/ZNKFbPKaShJuHSdToQBq/b8AQSOtm4nVI8xaW2GhR6N2+vKYIDiDBB1BhGlbdabcU9/XNefywYNHTUcd21wxu8vnkW4nidyrE27U2SXbJSZW6tOYBUEzJ6AggDKRJmRyqXG8Kvl4hauMXCW7RuN81zVBObSOlmTCRJ6JE1NtRtsxYLYQ8HCq4UUpyJCogpBJ1GkqGgk91V8dXiQxG2FuEGy035OWesc0z0upGXLzmdKxRvDpLD48/3PQdZO8Q2qdbxNizTbKW26gqU9rCePDSITGsmekPTwxtyFYsvD9ysFCM29mR1Uq1EaJhUZp4wOddObaEYsnD/B1wpvPvp6PVKurGqdMuaetpFXto9rLawShVyvJvFZUwkqJiJMATAkE+eo28Fty1jPr+xN87KGD7Kus4lc3SrpTiHwcrJmE6pIPWiEwUiBwPLm4RgLCbhVyllAfUnKXAIURoIJ4cABPGAKU/4LQrE04iHnCrJlDYjIRkKePHLrmjt1qHF9iVvYpb3qblaEsgAtATmAKiQDMAKmFAg/2NqTzLl09AlS4Hew+MX1wHjfWwt8iwG4BGYazxJzAadIaGT2UbJbWvXdxdNO2q2EsKhKlT0tSIMiM0DN0ZEHzEt9osRct7R11povONplLYmVHTs1MDWBrpUWymLu3Vo288yphxQOZsyIgkSAdQCBIB7efEw6cXLaunyJWGlZxhOyFtbXD1w03Dr5JWoqJ6xzKCQT0QVa1SxjYVFxiNveqdcSq3AhsdVWUqUNeKdTqOY00rnZnD8RRdXSrt5K2FqO4SmJSMxiBHQARAgk6xxgk8bHbLu4c1cFy4cu86i4lMGRAUSACoytZ494FWtxbe7P5sjDxWDRu4e2pxLim0KcRORZSCtM8cqiJTPdSnaLZu2xRgIcUVoQvMFNLEhSZSRIkdoI+41W2M2o8aWri1sKYGZTRGcmRlEkKypIPSjhoRVLDrOy2ftSFvOZHXessFRKingAhOgCUzMf8AQVVRlF1ncuCJbTXka60t0tuW6ECEolKR2BLawBr3CmeD+1q+Vf8AxnKW2zwW7bqSQUqJII4EFtZBHoplg/tavlX/AMZyvY7H/ZX1/Jj1vfKN77Tf+dX4DNSOJhRHea98H3nhjU5VLIidYC2W0hUcxmSofNNeNu72TlyuJ0cb4lJ7R75J4hXMd8gc+3aTnFNci2hJJ0zJ7I7bKvbi5aVbLZFuqApRnNqRCtAEq0mAToe6Tqa9NZfaLEsQRe2qLVhLlssjfrPuRmhWsjLCNQYMnTXhXk0py8OPqa/dWcmuZtCoSI/vUFSN3BAIBiajmok4UtvHmSt1uxXb7T2y7pdql1JuGxKm4MjhOsZSRIkAyKaUtY2ctkXK7pLSQ+sQpzWSNOUwCYEkCTTKarLb8IV8wqayaRMGAOQ4CslsrsxcW1xcuPXi7hDypQhRMIEkzqTBg5YTAj0Rp6umoTtZRGZLoSPgBRy8Kzm2m16MOtw8ttbgUsIhECJBMknQCB6TFQ7b4Re3DbQsbgW6kuSslRTmTGnAGYOuU6GtEUAphUK4TI0Po89T4bUnz5DNV6kdleB1pDokJWhKxmGUgKAIzDkYOoqhi9vaKUk3BbCo6OdeUkd3SEiTXu1GAJvbRy3UtTYcjpJ4jKQoaHiJGo513gWBotrVpid4GUBIUsCTx9XHh2RSElDxJtPyx6lNSDmtrSfzyvsZ++tLDMMhZiNYdnXesf7veFfok8qlwq2w4OKyqSVhRjOojnoETCVDsOtNsVYTmT0U9Uch+/tP7/bSQYZeN4uktNMiwUklaoRnKyCTJPsmbeRAHRj016Pf3pJOUuD+Ljn5Hn+y1qJqMMP/AI/jJrXrVCykqQlRQcySpIOVQ90meB7xSDbnGry2ZbVZWwuFqXlUMqlZUxoYQQdTpPAc+NSbb4ldsWuexZD7udIKSCqEQZUEggqMwOPOaaMOOqtklSUofLQJSTKEulPVJHFIXppyrzY4qTproem82kVNotpm7G18IfCsoygpQApWZXISQO3WRwrldla4lbsuONJdbUEuNhxOozD7OwjgY56VQ2Rs7t2zW3iqW3FqcV0SG1AtjKRmCRlPSBI5xFS7abNPXduhq2uTaFCwZRmSCkAjL0CCIkEDhpVqintunfHkRlq6+h7tzc3yLdJw9CXHd4nMCEmEQZICiB1so7gT5w1vbd121WgK3Ly2iApOu7cUmJHbCj9lUNp1XbdirwOHLlIQElWUlUEBSoMJKokwas4K/cGzbVcIHhO7laEkAZ4OnYCdJ5Ak1HwJquP1/wDBzM9ZvLwXClLvHV3SkLmUyT01AJSCvkNTJ7SOyWF9mxTC5tnF2yrhCVIUZCkwQSkxrBgiU8jOo0MexWMXN7bu+HWoZOcoCCggLTzlKyZAOk8D6DXG12NXlq5aosrUPNrXlchJIQkFICRlIDYiTmOgiumXOsbru+RXl5DDCrFbFmi1VchVyGlBLiiCoqhULCSZUEmOPJOtUNlWbmxsHV4i+XlNlxwqBLhS2lIMSQCrqkx3xU19sKy7iTV+VuBxoAZARlVEhJ7RoTIGh9cxWjWIKxN8PbtWHKRCAchmQBEdYnrZs2kHTlUWmnldXy+iJyuRJa7YeF4a7dWLaluJCwhtxMEuJjQgK10M6HXhxrjCLFWIWDXjS1QHJzbsgiIJyqiZQSnimfviml6wbazcFmyjOhCi00lISkq1MQmOJ801xsU9dv2iFXjQaeJVIjKMoOiiJOUxy/vRJtPu1zx1HB+L9hoy0EusQAEhSgANAIbXoO6KYYP7Wr5V/wDGcqrZLSte8B9hZCoWdAtR6ywfeJSCArgcx5CTawUHcgwRnW6sTocrji1JkcuioGDwr2uz6b09NRZi1JbpNokvcPzqC0K3bqdAqJBHvVpkZk90gjkRVC6Mkb9paVp6rrGZfoBQM4HMpUnLpxVTuiu5QQb4fvbv025P3sV4XR+9u/qw/T1oIoiopE2Z/ej99d/VR+no3o/fXf1Ufp60EURTahbM9vfjrv6sP01G8+Ou/qo/TVoYoilIWZ7efHXf1Ufpq9D3x159WH6atBFEUpCzPbz467+qj9NRvPjrv6qP01aGKIpSFsz28+Ou/qo/TUbz467+qj9NWhiiKUhbMy8yhZSVLuVFJlJNoklJ01E22hkD1VLvPjrv6qP01Nr/ABJDIBXOs9VJVAAkkwNABzq1FKQsz+8+Ou/qo/TUbz467+qj9NWhiiKUhbM9vPjrv6qP01G8+Ou/qo/TVoYoilIWzP70fvrv6qP09G9H767+qj9PWgiiKbULZn96P3139VH6ejej97d/VR+nrQRRFNqFsz+9H767+qj9PQHfjrv6sP09aCKIpSFiDwj468+rD9PXKt2r203TyfeLYWEelKGkhfmVI7q0MURUkCotKuICkFtgGSlUBbscAoDqt8DB1VwIAkKa14pQHExXoNAZu7twUXDhzZ0uwk51aQURAmBWkpBce0XPyp+9FP6AKKKKAKKKKAKKKKAKKKKAKKKKAKKKKAQ7VdUfwPfhmn1IdquqP4HvwzT6oAUUUVICiuFPJBAJAKpgTqY4wOdd0AUUVwp0AhJICjMCdTETA5xI9dAd0Vw06FJCkkKSRIIMgg8wRxFd0AUUUUAUUUUArvrZK7lkLSlQ3bxhQChMs66867wBMWzYGgAMAcuka9f8qa+Te+9mjAvJ0fO/mNAULjye6+VV/wDCn9IH/J7v+Nf3Jp/QBRRRQBRRRQBRRRQBRRNE0AUUTRQBRRRQCDazqCOO7fidf9M+aavbi5/es/8AAv8APqltV1R/A9+GafVAKTDT4UM7jRTzCWlJPoJdVHqNZu+2duFqcy36kA7/ACgLILZWBlJI6wRJ6PRgZdZBKtjWTuP2bWy1LVmdClqWolJQDKzdk65J43a+PHI3Mwc0gVYxgdwyhTqL1Sw308m8XmyFxxRhRWSAGCkaakNE6k1cssBdIQtWILUgllU7xSAUJyZkdYHVST0iZ6agQeNTvfsxtVZuuM0TlyCI8H4dCR5Onn7pfaI7c/ZxblDic7oLiA2pQyTkzLUUjodEKzwQOOUc5JgFFrZK5SkJ8YuFQCUr9kXKjltQRJWchK2n1SBPs8cBBm/wZcqfDqrucqiUdaUpJbmOlGqWwCOqSVGI0qwn9nFsFhUuE5ioyUwslVwo5gEjN5SsdwCewzq6kGc2T2ZdtBlW+p1KW20IT1UJCUISQEax0kEgz7szwmtHRRQBRRRQBRRRQC9/ypr5N772aMC8nR87+Y0P+VNfJvfezRgXk6PnfzGgKD/k938ov7k1RxO0YaQ844VJQN4txRccMDUk9aR3BPDkKvP+T3fyi/uTXt9bpcDiFpCkLzJUkiQoGQQRzEV5vbpOO2maNBXZn9n3LS9ZD1up1aCSmS8+lQUmJBlczw17DHA0y8RNct6B2C4fA9Qc+3nUmDYMzbNpaYbS02DMJ7+JJMknvJ5U1vGkiMv3z6axXOSlOMnS88neoqk1kxmGX9hc3Dtu0ta3mCc4Lj4gpOUrSSrVQPRKxr3wadeJG+176y/+ZVHFRa4c1cXoYSFRmcU2gBbhKhoT3qIJPpPCl7n7TLZGHtXyw4lt5WRKAnMvMCoEcQCBkJmft0qN2pLMG64ceYqK96jhvHbVeIqw7/NbxCMxVv38k5Qop9tnqkGSI5dk9bU49aYcpkPrugX1EJ3b75gDLKleyjojMOEnurSWaWnMtwhKZdQkhzKAtSCApIJjNEEGDXV3hzTpSXW0OFCsyM6QrKr3yZGh7xTv2pK2655HdquRXTgTYTlzPZeGXwl/KB2RvOHdUN5ZMstrdcefQhAzKUbq4gQIn2zjECnjdqpQkcPvqhieGt3DK2XU523BCkmRI841BkAyOyq95qqnJun5k7Yu6SKGEpYuGkusPvuNKmFC6uIMGDxckEEUxVak/wCq9/yqH3H7KrYXhbFlbhtoBpluT0laCTJKlKPaeJNMGVBYSUkEKiCDIIPAg8xR6upfhk6+ZKhGspCrG75q1ZU7cXDzbaYBVvHOZgABMqJ82tdYelDzaHmrh9aFjMlQfcgg9xPaOBGnDTWr+0OzrL7JafSHW18UmRqOBBBkHvFV0YQ0m38HSnIzuy2Ep0hJBBA74J17da6TnqQ8MpO/mVUYyykqF7y0KRmbeU8ktvDMXS6nooPAyRPaeNbmvm2EbItYdbllkrUlQuFkrIJJLYHIAAQkcq+k16vZncLu/MyaiqQUUUVpOYUUUUAUUUUAUUUUAUUUUAUUUUAvf8qa+Te+9mjAvJ0fO/mND/lTXyb33s0YF5Oj538xoCg/5Pd/KL+5NL9rrW4ctnkWjgafPUWdI6QJEwYJTImNJ9NMH/J7v+Nf3JqV7rK85++vM7e62s06CuxVs0xcItGk3Swu4CfZFDWTJjWBJCYBPMg8eNMqSbY4Cu9tFsNvFhSik5xOoB1SYIMHuPIceFX8GsFMW7TS3FOqbQlJcVxWQOJ//T5zXmSprdeehqVrBUstp7W4fetUOJW6zIcQQeRyqGohUEwYnjV27wll1vdONNrbEdBSElAjhCSIFQWeztu0+4+2yhDzs53AOkqTJ9ZEmONMaiTSfhsJPmeJSAIGgH2VmNmdq37m8umHbVTKGDCHDPS1gAyIJUOkMpiO3jWzdfQWwANdOXCqtdJqMMYdrj0KpuWeBI3cqSIB0rK7b7bpw1DSlMuPb1ZSMhAiBPEgyTyHOD2V5imzFw5ibF0i6U2y0kBTAmF6qnnlIUFAEkSI05RpopuXh3O106CuNYFe0WAt31oth0rShwJMp0UCCFDjI4gaGutnMHbtbVthlRW22CEqUrMTJJJkacSdBoOFSX6W7hD1tvAFKbUlYQsbxCVpjNHFOitCR2Uv2Q2YRhtoGA6VgLUorXCdVwIA4AaDnxPfVb8FXz4E/FfqM8SxtlgoD7yGy4cqM6wnMewT6PWO2odo8NcuLV1pp0suLTCXBxSZHZqAYgkawTVbaLY62vlNKuEFRZJKYUU8YlJjiDlGlVNusSvmWmzYMh5anAFyJyp80iAToVcvTImKTcaefPgQ8J3wOMLwl22smmX3i+4hq4lZJPFJIAKtSACBr2cuFfRaxuNyWzPRJZf4HUHdnge7tqdWFriDdXRAJ/1ACeUEpQFRp216Wj2mOnppz52Zp6blLBq6K+ZYHte7cYhcWc3iPBp9kUWoVlITqNzpmmUmTmGtPhgkEkXF0Cfj1HXmYMp105QI6ISCQe0u2acXTT/n1KLRk+Br6Ky7ra0BSjdPgAFStWzAA1MboxoOA9VJNkdrkYiha2Lm6AbUEqCwyDqJBENkEGDznTUUXbNNpunQ7mV0fQ6KxmI3iGMu+vnGi4oJTncbTmI4ADJHPWBrPSnSucdvhaWzj7txclDYJOVSSrpEDQBIEkkDXRM6ZeNQu26brDz5E9zI2tFYTZ3EEX1si4beughYIAU6UqASSkpOQ66jrElX+7jV9+1yJKl3T6UpGqi9lAA5kwOXM69pNH23TTppjuZNWayishap3yUOt3jziI6CkOoKTB49FML1BBzZvXVN/aRtF4izVevi4cEpRCIMzAzbmASASBPLvEyu2abdU/sQ9GSN3RWWXYLJJNzc6xwWkcJ4AIAHHlx9AjjxUedxck9u+I15GEgDTsjKeYNV9v0vMt3Ex4/5U18m997NGBeTo+d/MaV4ZbFN22S6657E6OmoECFM66JGvedaaYF5Oj538xrXpzWpFSRxknF0yhceTXn8Tv2JFTLPTM8Mx++obnyW98738ooxJakpdKE51gLKUzGZQkpTPKTAnvrB2/hE0aHMuXjyVRl5d0eisVjm1F2ziVvbNWhdYdy53oV0ZJCiCOinIIUc3HukGrGwuM3dzbqXe2/g7gWQkQpOZOmuVRJEGRPOK0lefqTfeNzSZ3ivCqPKy1zbYl42QpDiPF+TpJ6MzlM6RmKs8EEGI9M7Ozt0qmTw/wDJquoamo2yhFTxTsm1J10OazGJNYkcTZLSmxYhPsoOXNOuaZGYnhlKdO3nLy6xhltxDTjqEOOmEIUoBSz/ALRxOunn0q3XOLcc0WasXbQ4oq2tXXkNKeU2mQ2nirUDkDoJk6cAag2Rx1V7Zt3C2iypyegTPAkZhoDBiRI9fE6G4tAlIMz/AOcqr1ecXprbJZ6lYvdlPBnMM2Ft2L969QXN6+FZgVSgZyCogROpHMkDlyiTbTZFGI24ZW4tsBYWCiDJAUIUDoodL1xUO2+J3zDTarBhL6yuFgiYTGkAKSdTz5Vo2yYEiDAkcYPMTzo5TVTv+IVHMaIrG0DTSGwSQ2hKAVGVEJAEk8zpxqpirtyB7AhtWnu1EGe4QB61Uq25TiJQz4uKAreeyZsvV0jr6ZZmY14Rzpxi+JeD2zjykle6bUspR7rKJIE8POeApHDUsO+X/ZE1uTjbXmhDcO3hZG9Q0Du3pkqCoymZCRlnLwgwadIXd5xmQwEz0oWsmJ1iU8YpJhe0wv7JNwltTeZu5GVRmClBGhgZh3x29lPNpl3AtXjaBJuMp3YVETInjpOWYnSYnStWrLEU4pZf0z8zNp6TXxt8OmfQs4itwMuFkBToQotpV1SuDlB1GmaOYpRsRc3rlrmv0Bt7OqAIBKNIKgDCTMiOwA86tbLLuTZtG8AFzB3gTEdZUdXScuWY0maXYXtrvsSfsvB3E7gE709VUZeUdEGdDJmsqi6lFJOuZqtWmd/45YOJ+Lsq97lnNHQnJny9vU1mInSntpZNtJytoQ2mZhCQgT2wkATXQt058+VOeMuaBmyzMTxidYrObHbVvXjlyl21XbhlYSkqnpcZBkAZhAJiR0h5zDW5XFYVXkm6eS7tJsbbX+7Nwgq3RJTCinjEpMcQco9VOHWgpJSoBSSCCCAQQeIIOhHdWXttinEYsu+8KWUKSRuDMCU5YnNGURmAjjHZJ72ixLEEXtqi2YS5bLI3yzxT0oVJkZIRqDBk6coq1bqipfpRF1baL+P44xh1oXVoIabypCGkjiowAkaAfZXg3GKWHuixco/hUBP2EKT3jTmKZ3TLa07twIUlemRYBCo1jKdFcJ9FR3V01bMKWqG2WUSYGiUpHIJH2AVRNUq96ya+xX2d2fasrdLDIVkTJ6RzKJUZJJ8/ZFdO7P26rlNyppBfQMqXCOkBr6OZ14615gG0DN6yHrdWdBJTqCkgjiCDqDqPWKU7D4DeWwf8MuvCc65b1Uco6UnpdXNI6I0EacanxeJt0/yMYSWA222restxubRdzvVlKss9GMsDQHpGTE6dE1a21s7x20KbFwNP5k6kxKRMgGDlJ017j20xfxthDyGFPIS84JS2VALUNeA9B88Gose2gZsmS9cLyIBCZgqJUeAAGpOh9RqYt+Go5/JD52ybZ1t1KrYPqSt4MLDikiEqX7BmI9PcPMOAcYF5Oj538xpVgl+h91h1pWZtxp1SVDSQSx26jzGmuBeTo+d/Ma9vsv8AaV+f5Zi1feYvuj/lb3zvfyCrFymFq85+2ulOhhxzeQGXVZgs9VKiAkoX70EiQo6EqKdDlzQOWi2YSEqcZHUKektse8UnitA5FMqA0IMZqp2vRerDw8UW0pqLyVfGrO+3G9Rvsubd5hny9uXjFJdudl3r5lDbNyq2KVhRImFCIg5SDpxHKfWB7ZO2OIC+Lb/hAEaNvZNE5Aojd8cmnGO6nhvR7x76u/8Al15fdTg1KKf2NO6MlTZKw2UoSkkqIABUeKiABJ7zxrpDgOoII7jNVXbpKklJQ/CgQYt3wYIjju9KQbFbMM4a0422q4WHF5/ZGHBGgAEBschqedUWjJptp38id6svY1sZbXVwzcPIKnGCMpCiAYOYBQ90ArWO81cudobdu4RbreQl90ShsnpK4x3akGJ4xpNIF7Or8bi+8If3Yby7jcvR1csTljLPTiJzUwvsCtHrpu6cYcU+1GRe6f0gkiRlykgkkSK6PSlhSt46cPIqprlRoCrtPCkvjNq+tn02dykqyrb3jZndrIICtNeOoI4xoaYG9T71z/hd/wCyk2zWztpYBwWzTqd6QVEtvKOk5RqjQDMYHfzqi0pU2075YLOa6qiTYrBbi1tA1cvm4cClHNKlZUmIQCrpECCde2OVaO2dCVSRNZja5dy7aqTZLW0/KYUpl0aA9IA7s5SRzjlHOavYNcrRbtJfK1vJQkOLDLsKUBqR7GOfcKvs1b7ys30/YjdGto6uXQpUgRSy/wARLRADLrkji2AQO4yRUOL+zMOtJU80pxCkhxLLuZBIjMOgPvHnFLdi8LNjaJYcdefUCTmLD0JBiEJlJISI5niTTu5SbnKLvpTIclW2LrzPMUxdSkkeDPp9jeGqUjigietwHE1YsNp1uuLSbV4BKlCQBAgnrSQAe4E1LjFwFJMIdPsbw9pd4qQQB1OZqbGnlOMOoZU606pKghzcOnIogwepWhpPTiu769cZM+2W+1qeiyM6KzWxls9bWiWrp1190FRz7p9UAnROZTeZUdp7Y5VUwfB7hrEri5cuXnGHQcjJZfhMkECCjKkJAIGXUzrznL7PK3xx5PJq7xYLOxeA3lsq4N5deEhxYLeqjlAzSel1JlPRToMte4vtHdN4lb27dqXLd0DO90uhqqdeqnKADB4zpU+1j1w5aOJslLbuDGVSmXRpIzAEtkAlMgGPVxqxgNw6i2aTclbj4SA4pLDoBV9DXSBOkkEwJq2yb8co3yqn04ld0fdTKO3NnfuNNjD3UtOBfTzQJTGkEgiAdSI19EHRMBWVOcgqgZiBAJjUgchNZPGbO8cxK3eZfcbtWwN61un+n0lFXRDcKzJIEk9GJHe8xW5Wph1LJcQ6pCg2ssOkJWQcpPsZ5xyNRLSntiq9H6kqcbbsW7QbDN3d7bXSnXEKtiISkjKrKrMP4ddCRxEDSK0VxbpcQpC0hSFAhSSJCgdCCOYis7sYLlm0Si9W688CrpBl9cJ0hJVuukRrr3xyqbaqzN3aOsIVcMqcAAWm3f5EGDCAcpiDB4H0UenqOSi7pc6YUo1Y1wzC2rdsNMtpbbTMJSIGvE+fvpDsQvEjv/GIbHTG5yZeHSzdX3PVjN0tTNXtnWTbWrTK1XDym0wXFWz4KtTHuDoAYGvACmXh49499Xf/AC6q4TVrbd86ZO6OHYsv9jbZ68bvFoJfaACTmIT0SSklPMgkx/1pdiu0llcXpwp9tTi1AEhSfY5Cd4BMgyEiZAjlNRbK2F4xc3K7q4efadVLSNxcHJ0iZgtAN9GBlTI9QrR+Chx0ON28vZcodcaLWVPYVLSFkcdEg+iZrqtLU3VTeMcVRTfGr4FnCbVLb7TbaQlDbLgCUiAlMshI7uqqP4T2UywLydHzv5jVTd7gZEEOXT3uiNABpnKZ6LaJ0TOpMSVKJLWztQ22lCZISAJOpPee0njXsaMHpwUWZJvc7JVJkQdQaXjBQn2pbjI96gpKPQlaVJR80CiiupUPFbnwl76LH5NHitfwl76LH5NFFAHitfwl76LH5NHixz4S99Fj8miigDxY58Je+ix+TR4sc+EvfRY/JoooA8WOfCXvosfk0eLHPhL30WPyaKKAPFjnwl76LH5NHixz4S99Fj8miigDxY58Je+ix+TR4sc+EvfRY/JoooA8WOfCXvosfk0eLHPhL30WPyaKKAPFjnwl76LH5NHixz4S99Fj8miigDxY58Je+ix+TR4sc+EvfRY/JoooA8WOfCXvosfk0eLHPhL30WPyaKKAPFbnwl76LH5NHitfwl76LH5NFFAHitfwl76LH5NHitfwl76LH5NFFAHitfwl76LH5NHitz4S99Fj8miigLFlh6WpyyVKjMtRKlKjhJPIcgNBOgFWEqn/AM7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09" name="AutoShape 5" descr="data:image/jpeg;base64,/9j/4AAQSkZJRgABAQAAAQABAAD/2wCEAAkGBhQSEBUUExQWFBQUGBgaGBcXFxwXGBcZGB0XHhwYGh0cHiYgGBwlGRgbHzEgIycpLCwtGh8yODAqNSYsLCkBCQoKDgwOGQ8PGi0lHyQ0LS8sKTAtLSwwLTUsKSkqLCwvKi0pLSwsKiwsKSwsLywpLCwsLCwsLCwsLCksLCwpKf/AABEIANYA7AMBIgACEQEDEQH/xAAbAAACAwEBAQAAAAAAAAAAAAAABQMEBgIBB//EAE0QAAEDAgMEBAYPBgUDBQEAAAECAxEABAUSIQYTMUEiMlFhFBU0cYGRIzNCUlRjc4KSlKGxs9PUB1NysrTRFiRDYpPB0vCipMLh8UT/xAAZAQEAAwEBAAAAAAAAAAAAAAAAAQIEAwX/xAAzEQACAgECAwUHAwQDAAAAAAAAAQIRIQMSMUFRBBMiYaEUMkJxgZGxweHwBTNiclLR8f/aAAwDAQACEQMRAD8A+uXmNKRvSloqSz1lZkjghKzA4noqHZrTWkN77Tf/AD/6dqn1AFFFFAFFFFAFFFeZqA9oqBd+2FBJcQFKzQCoSckFUDnAIJ7JqUuDtGnHWgOqKhfu0ISVKUAlIJJ46JEnhxgCaGbxC0BaVApUEkHhooAjjwkEeugJqKrLxFsOJbKgFqQpYH+1BQFGeHFxHP3VWaARbQ+2tej+os6e0i2h9ta9H9RZ063yffD1ioB3RXAdHaPXSG527tGysKWqW95nAQpRTuusVAAkCdBPHTtFSDQ0VmVbf2+dKQVakggoWFTmWgBIykK9kQtJkiMvOpWtvLVRASpaiVIR0WlnprywgwNFDOmQe09hgDQ0VmGv2jWakghS4UAU+xLBVmDKgEiNTkuGlR2L7jHrm3rAfS2JKZIWuD0D7FlMRqCXIJ0y5TIoDTUUj2a2sbvEJygpXkSpaYJSgqShRRngAkBxPZx7jDygCiiigCiiigKWIXa0FtKEpKnFEdJRAACVK5Azwiu8Ouy43mUAlQUtJAMiULUmQSBxyz6ahxD263/iX+GujB/a1fKv/jOUBRvfab/5/wDTtU+pBfn2DEPn/wBM1Vq82ntmlLS46EqbnMIUcsNqd1gfu0lXm84oBrRST/GdpBO96IUpE5FxmSjeEA5YPsfSBGh5TXV3tdbNBBWsp3iM6Ru3JKe0gIkeYwaAc0Vn7nbi1QUQ4FJUohStQlKQh9RXJHTTLCkdGelpx0qwNrbUiQ7KZiQlZAUQTlJywFQJynWOVAOKSY9sk1duIcWpxKmxAyECekhYmQZgo0/jV26eYRtgxcL3YVDhUsJSZJUlBWArhACg2ogHWAeynlAZN39nTSlLUXnsy1qXPQEE5NBCeA3aB3hMcDVxnYi3Sy40AQl1xlatE/6G6yI1BlHsQEGesrXXTQUUBkGP2ZW6BCVugZUJ4oGiEMIBEI0J3CCSOMqB0MDq02MZauEBKlkiXZUQqcsoyKBEFPsyyOBSeGmla2qC/K0fJL/nbqGDOM/svYSkJ3rysqUpGYo6qRapAICBIy2iB3yo8YjXtNhKQkcAAB5hXdFSBDtEPZGvR/UWdMvEzH7lr/jT/al20PtrXo/qLOntQCqjCmUkENNgjUEISCD3aVjLzahlK3M+HlQCnklWVKiof5oKJBT1VCzM6mApvjwG9ooD5nj+NNutOo8AyKiQtORRzSyvTIkhaS5cgmFdIb06HQ3Gtqmm2lL8CSC02hRUAAlS0qUhtLcIOvsZgmAmAJ4GvoFFAYJG0LGYIGHCCsJbhLaQQlTiAZICUH/JN5ROsNaiBGuRgFuDmDDQVmzSG0zmmc3Djm1ntq/RUgr2uHNNTu20IkAHKkJ0SAANOwADzAdlWKKKAKKKKAKKKKAX4h7db/xL/DXRg/tavlX/AMZyjEPbrf8AiX+GujB/a1fKv/jOUBQv/aMQ+f8A0zVXL/Zq2fUVOspWoxJVJMALTHHhlcWI4dI9tU7/ANoxD5/9M1Xq7q5BMOtcebKu35auWrrQ0q3PiWjBy4HLGw9sCS4nfElRlZJjP1oEwMxkmNCSTAmp3sKZduSlxtCghpvLI1AKnBE9nRFVlvXKuLyUD4poA+txSx/6aosIfD6h4SsndI6Rbak9JzjDYHqArh7ZpcmX7mQ6OylqRBYbIiIy6QUrSR3CHF/TUeJrq42ZtlghbQVmy5pKjmyCEk66qA6ObjGkxpVTwq5/etf8J/NqBT14QoeEMpngpNuZA+c8oE98eip9s0evox3M+g3ssCYZVmabS2qCCUyJBJVqBodVKInhmMcTV+sjuL34d/7Zv+9d3LV2sAC8LcACW2G5JHujvM417AB6Kj23R6+g7mfQ1dFZlAuU5YuiqOO8abObTnkCIM66R5q9dNyoGLnKr/ayjKPMlRUfWr+1PbdHr6DuZ9DS1QX5Wj5Jf87dJkLvAAPCWlcZUq26WvDLldSkR3pNUFM3m/T/AJzXdq18Hb98jTjU+2aT5jupdDb0VmrE3KHApy53qI6m5QiTHHMNe+pnXXy2pKXsqiqQstpVlHvcugI7+PfUe26PX0J7mZ1tD7a16P6izp7WKxN24LnTcaPRG7ysqSUnf2mqpdUF6xoAml7e3ajiRsPCTvwmfJhu5Cc+Wd5M5DPCNIBnj0XaIVa+fAp3b4H0Wis1nuvhKP8AgHr69RJvLhSlIF43nTBUlLKc6QYjTOYmDBI51T2zS6+hbuZGqorMqF0f/wCqOP8Aoo5xxnsA5RxPHQACroHyka8AWUx3+6B+3TvqPbdHr6DuZmmorEr2nKboWpvmhcKEhvcdIiCffxMAmJmKv7u4MzduA/7W2QB6FIUft7PTL7ZpLj+AtKTNPRWYJfTA8LVJIjO2yZjiIShBOgPA9vmqlie0C2Ftodvmm1vHK2FMiVK7R0+8CTpw7aLtmk+D9GHpSRtKKzKjdE+UpHcGE9/CVGOM8+A7waFhibj5VucRS5u1ZVhDbSsp16Jjgf7H0PbNLr6Md1I2tFYHHNpFWZbS/iO73yilvNboUSeiJUUiIBIlUAdLlyu4lia7VlT1xeqS22BmVum45DQBBUSVHhrxA76n2vTxxz5MjupGhxD263/iX+GujB/a1fKv/jOUiwLFPCCw8l/whpxSlNqyBEANuAjQAk5gZkCIiKe4P7Wr5V/8Zyu8JqatFGqdMoX/ALRiHz/6Zqun1xmMExJgcTE6Dvrm/wDaMQ+f/TNVXxjGGbZJcfcS0jNGZZgEmYA7TofUa8/+oK9iXn+ho7PzEuwu2JxFhbpYUxkcKIJzA6AyDA1EwRGnprVMWCDmcJ6RSE+bKVEevNVdl4LSFJIUlQBSQZBBEgg8wRXVefHUjGTe3HQ0OLaWTMba7YOWO43dq5c75RSck9GMumiTKjOg04GtOKgvr5DLS3XFZUNpKlHsSkSeGp81Utm9pWb5gPMElElJChlUlQiQR2wQfSKo1cU0uHFk8+I5dt1JEkcaiqZ66UoAHlSLayyuXrRxFo6GXzGVZkQJEiQCUkjSQKmSg51B48wnKsjes1hjmInEnw8lsWOX2EjLmJ6McDmmM05tOyn1hbqbaQhbinVJABWoAKURzMACanqqlttcSWrMxtnc4ihVv4vbbWkrO+zxoNMsyRCesSoSdB6Xi/KU/Jr/AJkVbqoryhPySv5kVZStVXCyrXMZsWZUmZ81JsWsHnB7E+WtOSAft4j0U0S6QIBIBpdieHrdEIfW1p7kJ/tm9RFdISgnHbh828r7Uznqxbi07fknT+9oQuYTcIShK7lRIT71Ko9mtxxUJOpSrX3scDTBjZxSXw+XgXIAUrcNBakAg5CsDNGnbS5WBONJSlVy4TqdIjV+398CeKgrUnVI5TLlOEOSP808e72P/srZrTwqlHn8Pn/qYtHT/wAJcvj8v9i9eXaWm1uLOVDaVKUexKQST6hWL2Cw6yfubjErRbylPKWhaXOiEqJQtUDiQeiRJMT6n22O1TNhbb59KloUoIypAMlQUYMkCIB41ZwW2ZFqnwRCWG3UZ0BKAmC4kEKKeZ1EjuisMbjBvOfsei8y+Qsv9m7leKM3SbpSLdtEKYlUKPT5dUg5hJOunmoxLYkPYmxfF5adwnKGgNDGb3U6A5tRGsUbB4JeWzLgvbjwhxbhUnpKWEiPfKAOp1y8By4mjDLzEDilwh5tIsgiWlgDU9GNZkkjNII0gcNJs3JN7WsKvmRS5rieX9lhyMTaddKE3yxDcrUCrQoByzlmJSCePLWjabbpNnd2tuWVuG5UBmSYCZUEiBHTMnUaQPPTDEdkrZ+5auXW8zzEZFSR1SSJAMKhRJE9tcNbW2q71VmFzcNgnKUmOAJCVEQVZTJA5T2GoTTp03Sz5fsOHkU9pdhkXl3a3KnVoNqoHKkAhcKChr7kyNTrI7Klx7Zyyu7ljwjKp9qVto3mVSkgiZRMrQFAH/6kGDF8YvkYlbss2wXaLA3rpnoyTPSBhJSACAR0pjzTv7DMLxFOIEub5CQMoUMhISUgkRPVMRMfbMptJbpcsUKTukXsd2ntrMINy6loOKypkEyeegBMDSSdBIk60swrZyywhu4fQVNtqhbhUorCUpmEpAHCVGBqTPPSu8RtcPxJzcOFq4ctVElAUcyDwIOUiRMAjUSBNOr+1adbUy6EqQ4CCg+6HOBx07uFUtRSjnPH9CeLv7Cg2djirTNwUJfQglTZOYFJ4EEaHiBKTpoKqf4js8RubnDFtrWWwd4FCEKyKSDlIVmBSsp107qBtBZYdcW2GoQpBdAyBIzITnUoDMonMSpQOuvfTq8ftbXM+4WWC4QFOKyoKzyBVoVHz1bhyf8Aj9yOPTzJcJwxu3NsyykIbbKwlIkwMjh4nU6kmT205wf2tXyr/wCM5S9pUvMEagqV+GumGD+1q+Vf/Gcr1+xu9JX5/kya3vlC+9pv/n/bbtUv2k2bYvm91cIzoC8whRSQoSJBBB4Ej00xvfab/wA6vwGa7XxPnNZ/6g2tjXn+h07OrshtrdLaEoQMqEJCUgcAlIgAeYCr902gJGU6+eZqrWY2R2gu7l25Tc2pt0NLAaJChnEqB1OiiAAcydOlXnwfglhP+cjRLijSPMhaSlQCkqBBBEgg6EEcwRpUGHYY1bthtltLaBJCUCBJ4ml+1+EPXVo40w8WHFRCwSOBBKSU9IAjSR/ereB2K2bZpp10vOISApxXFZ7TJJ7tddK5/Dx+hbnwEw2re8bGy8FXud2FeEax1c08Iy5uhxnN6q09e1aafQGyCNfvq8VHUdcKX3KtuPmVKzG2exZv1W6hcLY8HWVdAdacvDpDKoZYCtYzGtBfXYaaW4QpQbQpRCRKiEgmEjmdOFKNjNrkYjbF9Da2wFqQQuDqkJMgjiIUPTI5VEN0fHHkS6fhY/rKXnjDxu0UIbNjuyFqlOYSJMyc2bOExAiPTEu12ybt47bLbuVsBheZSUzC+qeSh0ujGs6KPp0pomoK1m7+gavAVSxPDS6IDzjWnuCB69J+0U4fuUlAAGunopNieHKdEJeca09wQPXpPqIrokoai2yXzo5zuUHcfpdeogVs6WkoQbh08ToQkav2/AEEjr5uJ1SD3U3Gz+oJuLkx8b/ZNKFbPKaShJuHSdToQBq/b8AQSOtm4nVI8xaW2GhR6N2+vKYIDiDBB1BhGlbdabcU9/XNefywYNHTUcd21wxu8vnkW4nidyrE27U2SXbJSZW6tOYBUEzJ6AggDKRJmRyqXG8Kvl4hauMXCW7RuN81zVBObSOlmTCRJ6JE1NtRtsxYLYQ8HCq4UUpyJCogpBJ1GkqGgk91V8dXiQxG2FuEGy035OWesc0z0upGXLzmdKxRvDpLD48/3PQdZO8Q2qdbxNizTbKW26gqU9rCePDSITGsmekPTwxtyFYsvD9ysFCM29mR1Uq1EaJhUZp4wOddObaEYsnD/B1wpvPvp6PVKurGqdMuaetpFXto9rLawShVyvJvFZUwkqJiJMATAkE+eo28Fty1jPr+xN87KGD7Kus4lc3SrpTiHwcrJmE6pIPWiEwUiBwPLm4RgLCbhVyllAfUnKXAIURoIJ4cABPGAKU/4LQrE04iHnCrJlDYjIRkKePHLrmjt1qHF9iVvYpb3qblaEsgAtATmAKiQDMAKmFAg/2NqTzLl09AlS4Hew+MX1wHjfWwt8iwG4BGYazxJzAadIaGT2UbJbWvXdxdNO2q2EsKhKlT0tSIMiM0DN0ZEHzEt9osRct7R11povONplLYmVHTs1MDWBrpUWymLu3Vo288yphxQOZsyIgkSAdQCBIB7efEw6cXLaunyJWGlZxhOyFtbXD1w03Dr5JWoqJ6xzKCQT0QVa1SxjYVFxiNveqdcSq3AhsdVWUqUNeKdTqOY00rnZnD8RRdXSrt5K2FqO4SmJSMxiBHQARAgk6xxgk8bHbLu4c1cFy4cu86i4lMGRAUSACoytZ494FWtxbe7P5sjDxWDRu4e2pxLim0KcRORZSCtM8cqiJTPdSnaLZu2xRgIcUVoQvMFNLEhSZSRIkdoI+41W2M2o8aWri1sKYGZTRGcmRlEkKypIPSjhoRVLDrOy2ftSFvOZHXessFRKingAhOgCUzMf8AQVVRlF1ncuCJbTXka60t0tuW6ECEolKR2BLawBr3CmeD+1q+Vf8AxnKW2zwW7bqSQUqJII4EFtZBHoplg/tavlX/AMZyvY7H/ZX1/Jj1vfKN77Tf+dX4DNSOJhRHea98H3nhjU5VLIidYC2W0hUcxmSofNNeNu72TlyuJ0cb4lJ7R75J4hXMd8gc+3aTnFNci2hJJ0zJ7I7bKvbi5aVbLZFuqApRnNqRCtAEq0mAToe6Tqa9NZfaLEsQRe2qLVhLlssjfrPuRmhWsjLCNQYMnTXhXk0py8OPqa/dWcmuZtCoSI/vUFSN3BAIBiajmok4UtvHmSt1uxXb7T2y7pdql1JuGxKm4MjhOsZSRIkAyKaUtY2ctkXK7pLSQ+sQpzWSNOUwCYEkCTTKarLb8IV8wqayaRMGAOQ4CslsrsxcW1xcuPXi7hDypQhRMIEkzqTBg5YTAj0Rp6umoTtZRGZLoSPgBRy8Kzm2m16MOtw8ttbgUsIhECJBMknQCB6TFQ7b4Re3DbQsbgW6kuSslRTmTGnAGYOuU6GtEUAphUK4TI0Po89T4bUnz5DNV6kdleB1pDokJWhKxmGUgKAIzDkYOoqhi9vaKUk3BbCo6OdeUkd3SEiTXu1GAJvbRy3UtTYcjpJ4jKQoaHiJGo513gWBotrVpid4GUBIUsCTx9XHh2RSElDxJtPyx6lNSDmtrSfzyvsZ++tLDMMhZiNYdnXesf7veFfok8qlwq2w4OKyqSVhRjOojnoETCVDsOtNsVYTmT0U9Uch+/tP7/bSQYZeN4uktNMiwUklaoRnKyCTJPsmbeRAHRj016Pf3pJOUuD+Ljn5Hn+y1qJqMMP/AI/jJrXrVCykqQlRQcySpIOVQ90meB7xSDbnGry2ZbVZWwuFqXlUMqlZUxoYQQdTpPAc+NSbb4ldsWuexZD7udIKSCqEQZUEggqMwOPOaaMOOqtklSUofLQJSTKEulPVJHFIXppyrzY4qTproem82kVNotpm7G18IfCsoygpQApWZXISQO3WRwrldla4lbsuONJdbUEuNhxOozD7OwjgY56VQ2Rs7t2zW3iqW3FqcV0SG1AtjKRmCRlPSBI5xFS7abNPXduhq2uTaFCwZRmSCkAjL0CCIkEDhpVqintunfHkRlq6+h7tzc3yLdJw9CXHd4nMCEmEQZICiB1so7gT5w1vbd121WgK3Ly2iApOu7cUmJHbCj9lUNp1XbdirwOHLlIQElWUlUEBSoMJKokwas4K/cGzbVcIHhO7laEkAZ4OnYCdJ5Ak1HwJquP1/wDBzM9ZvLwXClLvHV3SkLmUyT01AJSCvkNTJ7SOyWF9mxTC5tnF2yrhCVIUZCkwQSkxrBgiU8jOo0MexWMXN7bu+HWoZOcoCCggLTzlKyZAOk8D6DXG12NXlq5aosrUPNrXlchJIQkFICRlIDYiTmOgiumXOsbru+RXl5DDCrFbFmi1VchVyGlBLiiCoqhULCSZUEmOPJOtUNlWbmxsHV4i+XlNlxwqBLhS2lIMSQCrqkx3xU19sKy7iTV+VuBxoAZARlVEhJ7RoTIGh9cxWjWIKxN8PbtWHKRCAchmQBEdYnrZs2kHTlUWmnldXy+iJyuRJa7YeF4a7dWLaluJCwhtxMEuJjQgK10M6HXhxrjCLFWIWDXjS1QHJzbsgiIJyqiZQSnimfviml6wbazcFmyjOhCi00lISkq1MQmOJ801xsU9dv2iFXjQaeJVIjKMoOiiJOUxy/vRJtPu1zx1HB+L9hoy0EusQAEhSgANAIbXoO6KYYP7Wr5V/wDGcqrZLSte8B9hZCoWdAtR6ywfeJSCArgcx5CTawUHcgwRnW6sTocrji1JkcuioGDwr2uz6b09NRZi1JbpNokvcPzqC0K3bqdAqJBHvVpkZk90gjkRVC6Mkb9paVp6rrGZfoBQM4HMpUnLpxVTuiu5QQb4fvbv025P3sV4XR+9u/qw/T1oIoiopE2Z/ej99d/VR+no3o/fXf1Ufp60EURTahbM9vfjrv6sP01G8+Ou/qo/TVoYoilIWZ7efHXf1Ufpq9D3x159WH6atBFEUpCzPbz467+qj9NRvPjrv6qP01aGKIpSFsz28+Ou/qo/TUbz467+qj9NWhiiKUhbMy8yhZSVLuVFJlJNoklJ01E22hkD1VLvPjrv6qP01Nr/ABJDIBXOs9VJVAAkkwNABzq1FKQsz+8+Ou/qo/TUbz467+qj9NWhiiKUhbM9vPjrv6qP01G8+Ou/qo/TVoYoilIWzP70fvrv6qP09G9H767+qj9PWgiiKbULZn96P3139VH6ejej97d/VR+nrQRRFNqFsz+9H767+qj9PQHfjrv6sP09aCKIpSFiDwj468+rD9PXKt2r203TyfeLYWEelKGkhfmVI7q0MURUkCotKuICkFtgGSlUBbscAoDqt8DB1VwIAkKa14pQHExXoNAZu7twUXDhzZ0uwk51aQURAmBWkpBce0XPyp+9FP6AKKKKAKKKKAKKKKAKKKKAKKKKAKKKKAQ7VdUfwPfhmn1IdquqP4HvwzT6oAUUUVICiuFPJBAJAKpgTqY4wOdd0AUUVwp0AhJICjMCdTETA5xI9dAd0Vw06FJCkkKSRIIMgg8wRxFd0AUUUUAUUUUArvrZK7lkLSlQ3bxhQChMs66867wBMWzYGgAMAcuka9f8qa+Te+9mjAvJ0fO/mNAULjye6+VV/wDCn9IH/J7v+Nf3Jp/QBRRRQBRRRQBRRRQBRRNE0AUUTRQBRRRQCDazqCOO7fidf9M+aavbi5/es/8AAv8APqltV1R/A9+GafVAKTDT4UM7jRTzCWlJPoJdVHqNZu+2duFqcy36kA7/ACgLILZWBlJI6wRJ6PRgZdZBKtjWTuP2bWy1LVmdClqWolJQDKzdk65J43a+PHI3Mwc0gVYxgdwyhTqL1Sw308m8XmyFxxRhRWSAGCkaakNE6k1cssBdIQtWILUgllU7xSAUJyZkdYHVST0iZ6agQeNTvfsxtVZuuM0TlyCI8H4dCR5Onn7pfaI7c/ZxblDic7oLiA2pQyTkzLUUjodEKzwQOOUc5JgFFrZK5SkJ8YuFQCUr9kXKjltQRJWchK2n1SBPs8cBBm/wZcqfDqrucqiUdaUpJbmOlGqWwCOqSVGI0qwn9nFsFhUuE5ioyUwslVwo5gEjN5SsdwCewzq6kGc2T2ZdtBlW+p1KW20IT1UJCUISQEax0kEgz7szwmtHRRQBRRRQBRRRQC9/ypr5N772aMC8nR87+Y0P+VNfJvfezRgXk6PnfzGgKD/k938ov7k1RxO0YaQ844VJQN4txRccMDUk9aR3BPDkKvP+T3fyi/uTXt9bpcDiFpCkLzJUkiQoGQQRzEV5vbpOO2maNBXZn9n3LS9ZD1up1aCSmS8+lQUmJBlczw17DHA0y8RNct6B2C4fA9Qc+3nUmDYMzbNpaYbS02DMJ7+JJMknvJ5U1vGkiMv3z6axXOSlOMnS88neoqk1kxmGX9hc3Dtu0ta3mCc4Lj4gpOUrSSrVQPRKxr3wadeJG+176y/+ZVHFRa4c1cXoYSFRmcU2gBbhKhoT3qIJPpPCl7n7TLZGHtXyw4lt5WRKAnMvMCoEcQCBkJmft0qN2pLMG64ceYqK96jhvHbVeIqw7/NbxCMxVv38k5Qop9tnqkGSI5dk9bU49aYcpkPrugX1EJ3b75gDLKleyjojMOEnurSWaWnMtwhKZdQkhzKAtSCApIJjNEEGDXV3hzTpSXW0OFCsyM6QrKr3yZGh7xTv2pK2655HdquRXTgTYTlzPZeGXwl/KB2RvOHdUN5ZMstrdcefQhAzKUbq4gQIn2zjECnjdqpQkcPvqhieGt3DK2XU523BCkmRI841BkAyOyq95qqnJun5k7Yu6SKGEpYuGkusPvuNKmFC6uIMGDxckEEUxVak/wCq9/yqH3H7KrYXhbFlbhtoBpluT0laCTJKlKPaeJNMGVBYSUkEKiCDIIPAg8xR6upfhk6+ZKhGspCrG75q1ZU7cXDzbaYBVvHOZgABMqJ82tdYelDzaHmrh9aFjMlQfcgg9xPaOBGnDTWr+0OzrL7JafSHW18UmRqOBBBkHvFV0YQ0m38HSnIzuy2Ep0hJBBA74J17da6TnqQ8MpO/mVUYyykqF7y0KRmbeU8ktvDMXS6nooPAyRPaeNbmvm2EbItYdbllkrUlQuFkrIJJLYHIAAQkcq+k16vZncLu/MyaiqQUUUVpOYUUUUAUUUUAUUUUAUUUUAUUUUAvf8qa+Te+9mjAvJ0fO/mND/lTXyb33s0YF5Oj538xoCg/5Pd/KL+5NL9rrW4ctnkWjgafPUWdI6QJEwYJTImNJ9NMH/J7v+Nf3JqV7rK85++vM7e62s06CuxVs0xcItGk3Swu4CfZFDWTJjWBJCYBPMg8eNMqSbY4Cu9tFsNvFhSik5xOoB1SYIMHuPIceFX8GsFMW7TS3FOqbQlJcVxWQOJ//T5zXmSprdeehqVrBUstp7W4fetUOJW6zIcQQeRyqGohUEwYnjV27wll1vdONNrbEdBSElAjhCSIFQWeztu0+4+2yhDzs53AOkqTJ9ZEmONMaiTSfhsJPmeJSAIGgH2VmNmdq37m8umHbVTKGDCHDPS1gAyIJUOkMpiO3jWzdfQWwANdOXCqtdJqMMYdrj0KpuWeBI3cqSIB0rK7b7bpw1DSlMuPb1ZSMhAiBPEgyTyHOD2V5imzFw5ibF0i6U2y0kBTAmF6qnnlIUFAEkSI05RpopuXh3O106CuNYFe0WAt31oth0rShwJMp0UCCFDjI4gaGutnMHbtbVthlRW22CEqUrMTJJJkacSdBoOFSX6W7hD1tvAFKbUlYQsbxCVpjNHFOitCR2Uv2Q2YRhtoGA6VgLUorXCdVwIA4AaDnxPfVb8FXz4E/FfqM8SxtlgoD7yGy4cqM6wnMewT6PWO2odo8NcuLV1pp0suLTCXBxSZHZqAYgkawTVbaLY62vlNKuEFRZJKYUU8YlJjiDlGlVNusSvmWmzYMh5anAFyJyp80iAToVcvTImKTcaefPgQ8J3wOMLwl22smmX3i+4hq4lZJPFJIAKtSACBr2cuFfRaxuNyWzPRJZf4HUHdnge7tqdWFriDdXRAJ/1ACeUEpQFRp216Wj2mOnppz52Zp6blLBq6K+ZYHte7cYhcWc3iPBp9kUWoVlITqNzpmmUmTmGtPhgkEkXF0Cfj1HXmYMp105QI6ISCQe0u2acXTT/n1KLRk+Br6Ky7ra0BSjdPgAFStWzAA1MboxoOA9VJNkdrkYiha2Lm6AbUEqCwyDqJBENkEGDznTUUXbNNpunQ7mV0fQ6KxmI3iGMu+vnGi4oJTncbTmI4ADJHPWBrPSnSucdvhaWzj7txclDYJOVSSrpEDQBIEkkDXRM6ZeNQu26brDz5E9zI2tFYTZ3EEX1si4beughYIAU6UqASSkpOQ66jrElX+7jV9+1yJKl3T6UpGqi9lAA5kwOXM69pNH23TTppjuZNWayishap3yUOt3jziI6CkOoKTB49FML1BBzZvXVN/aRtF4izVevi4cEpRCIMzAzbmASASBPLvEyu2abdU/sQ9GSN3RWWXYLJJNzc6xwWkcJ4AIAHHlx9AjjxUedxck9u+I15GEgDTsjKeYNV9v0vMt3Ex4/5U18m997NGBeTo+d/MaV4ZbFN22S6657E6OmoECFM66JGvedaaYF5Oj538xrXpzWpFSRxknF0yhceTXn8Tv2JFTLPTM8Mx++obnyW98738ooxJakpdKE51gLKUzGZQkpTPKTAnvrB2/hE0aHMuXjyVRl5d0eisVjm1F2ziVvbNWhdYdy53oV0ZJCiCOinIIUc3HukGrGwuM3dzbqXe2/g7gWQkQpOZOmuVRJEGRPOK0lefqTfeNzSZ3ivCqPKy1zbYl42QpDiPF+TpJ6MzlM6RmKs8EEGI9M7Ozt0qmTw/wDJquoamo2yhFTxTsm1J10OazGJNYkcTZLSmxYhPsoOXNOuaZGYnhlKdO3nLy6xhltxDTjqEOOmEIUoBSz/ALRxOunn0q3XOLcc0WasXbQ4oq2tXXkNKeU2mQ2nirUDkDoJk6cAag2Rx1V7Zt3C2iypyegTPAkZhoDBiRI9fE6G4tAlIMz/AOcqr1ecXprbJZ6lYvdlPBnMM2Ft2L969QXN6+FZgVSgZyCogROpHMkDlyiTbTZFGI24ZW4tsBYWCiDJAUIUDoodL1xUO2+J3zDTarBhL6yuFgiYTGkAKSdTz5Vo2yYEiDAkcYPMTzo5TVTv+IVHMaIrG0DTSGwSQ2hKAVGVEJAEk8zpxqpirtyB7AhtWnu1EGe4QB61Uq25TiJQz4uKAreeyZsvV0jr6ZZmY14Rzpxi+JeD2zjykle6bUspR7rKJIE8POeApHDUsO+X/ZE1uTjbXmhDcO3hZG9Q0Du3pkqCoymZCRlnLwgwadIXd5xmQwEz0oWsmJ1iU8YpJhe0wv7JNwltTeZu5GVRmClBGhgZh3x29lPNpl3AtXjaBJuMp3YVETInjpOWYnSYnStWrLEU4pZf0z8zNp6TXxt8OmfQs4itwMuFkBToQotpV1SuDlB1GmaOYpRsRc3rlrmv0Bt7OqAIBKNIKgDCTMiOwA86tbLLuTZtG8AFzB3gTEdZUdXScuWY0maXYXtrvsSfsvB3E7gE709VUZeUdEGdDJmsqi6lFJOuZqtWmd/45YOJ+Lsq97lnNHQnJny9vU1mInSntpZNtJytoQ2mZhCQgT2wkATXQt058+VOeMuaBmyzMTxidYrObHbVvXjlyl21XbhlYSkqnpcZBkAZhAJiR0h5zDW5XFYVXkm6eS7tJsbbX+7Nwgq3RJTCinjEpMcQco9VOHWgpJSoBSSCCCAQQeIIOhHdWXttinEYsu+8KWUKSRuDMCU5YnNGURmAjjHZJ72ixLEEXtqi2YS5bLI3yzxT0oVJkZIRqDBk6coq1bqipfpRF1baL+P44xh1oXVoIabypCGkjiowAkaAfZXg3GKWHuixco/hUBP2EKT3jTmKZ3TLa07twIUlemRYBCo1jKdFcJ9FR3V01bMKWqG2WUSYGiUpHIJH2AVRNUq96ya+xX2d2fasrdLDIVkTJ6RzKJUZJJ8/ZFdO7P26rlNyppBfQMqXCOkBr6OZ14615gG0DN6yHrdWdBJTqCkgjiCDqDqPWKU7D4DeWwf8MuvCc65b1Uco6UnpdXNI6I0EacanxeJt0/yMYSWA222restxubRdzvVlKss9GMsDQHpGTE6dE1a21s7x20KbFwNP5k6kxKRMgGDlJ017j20xfxthDyGFPIS84JS2VALUNeA9B88Gose2gZsmS9cLyIBCZgqJUeAAGpOh9RqYt+Go5/JD52ybZ1t1KrYPqSt4MLDikiEqX7BmI9PcPMOAcYF5Oj538xpVgl+h91h1pWZtxp1SVDSQSx26jzGmuBeTo+d/Ma9vsv8AaV+f5Zi1feYvuj/lb3zvfyCrFymFq85+2ulOhhxzeQGXVZgs9VKiAkoX70EiQo6EqKdDlzQOWi2YSEqcZHUKektse8UnitA5FMqA0IMZqp2vRerDw8UW0pqLyVfGrO+3G9Rvsubd5hny9uXjFJdudl3r5lDbNyq2KVhRImFCIg5SDpxHKfWB7ZO2OIC+Lb/hAEaNvZNE5Aojd8cmnGO6nhvR7x76u/8Al15fdTg1KKf2NO6MlTZKw2UoSkkqIABUeKiABJ7zxrpDgOoII7jNVXbpKklJQ/CgQYt3wYIjju9KQbFbMM4a0422q4WHF5/ZGHBGgAEBschqedUWjJptp38id6svY1sZbXVwzcPIKnGCMpCiAYOYBQ90ArWO81cudobdu4RbreQl90ShsnpK4x3akGJ4xpNIF7Or8bi+8If3Yby7jcvR1csTljLPTiJzUwvsCtHrpu6cYcU+1GRe6f0gkiRlykgkkSK6PSlhSt46cPIqprlRoCrtPCkvjNq+tn02dykqyrb3jZndrIICtNeOoI4xoaYG9T71z/hd/wCyk2zWztpYBwWzTqd6QVEtvKOk5RqjQDMYHfzqi0pU2075YLOa6qiTYrBbi1tA1cvm4cClHNKlZUmIQCrpECCde2OVaO2dCVSRNZja5dy7aqTZLW0/KYUpl0aA9IA7s5SRzjlHOavYNcrRbtJfK1vJQkOLDLsKUBqR7GOfcKvs1b7ys30/YjdGto6uXQpUgRSy/wARLRADLrkji2AQO4yRUOL+zMOtJU80pxCkhxLLuZBIjMOgPvHnFLdi8LNjaJYcdefUCTmLD0JBiEJlJISI5niTTu5SbnKLvpTIclW2LrzPMUxdSkkeDPp9jeGqUjigietwHE1YsNp1uuLSbV4BKlCQBAgnrSQAe4E1LjFwFJMIdPsbw9pd4qQQB1OZqbGnlOMOoZU606pKghzcOnIogwepWhpPTiu769cZM+2W+1qeiyM6KzWxls9bWiWrp1190FRz7p9UAnROZTeZUdp7Y5VUwfB7hrEri5cuXnGHQcjJZfhMkECCjKkJAIGXUzrznL7PK3xx5PJq7xYLOxeA3lsq4N5deEhxYLeqjlAzSel1JlPRToMte4vtHdN4lb27dqXLd0DO90uhqqdeqnKADB4zpU+1j1w5aOJslLbuDGVSmXRpIzAEtkAlMgGPVxqxgNw6i2aTclbj4SA4pLDoBV9DXSBOkkEwJq2yb8co3yqn04ld0fdTKO3NnfuNNjD3UtOBfTzQJTGkEgiAdSI19EHRMBWVOcgqgZiBAJjUgchNZPGbO8cxK3eZfcbtWwN61un+n0lFXRDcKzJIEk9GJHe8xW5Wph1LJcQ6pCg2ssOkJWQcpPsZ5xyNRLSntiq9H6kqcbbsW7QbDN3d7bXSnXEKtiISkjKrKrMP4ddCRxEDSK0VxbpcQpC0hSFAhSSJCgdCCOYis7sYLlm0Si9W688CrpBl9cJ0hJVuukRrr3xyqbaqzN3aOsIVcMqcAAWm3f5EGDCAcpiDB4H0UenqOSi7pc6YUo1Y1wzC2rdsNMtpbbTMJSIGvE+fvpDsQvEjv/GIbHTG5yZeHSzdX3PVjN0tTNXtnWTbWrTK1XDym0wXFWz4KtTHuDoAYGvACmXh49499Xf/AC6q4TVrbd86ZO6OHYsv9jbZ68bvFoJfaACTmIT0SSklPMgkx/1pdiu0llcXpwp9tTi1AEhSfY5Cd4BMgyEiZAjlNRbK2F4xc3K7q4efadVLSNxcHJ0iZgtAN9GBlTI9QrR+Chx0ON28vZcodcaLWVPYVLSFkcdEg+iZrqtLU3VTeMcVRTfGr4FnCbVLb7TbaQlDbLgCUiAlMshI7uqqP4T2UywLydHzv5jVTd7gZEEOXT3uiNABpnKZ6LaJ0TOpMSVKJLWztQ22lCZISAJOpPee0njXsaMHpwUWZJvc7JVJkQdQaXjBQn2pbjI96gpKPQlaVJR80CiiupUPFbnwl76LH5NHitfwl76LH5NFFAHitfwl76LH5NHixz4S99Fj8miigDxY58Je+ix+TR4sc+EvfRY/JoooA8WOfCXvosfk0eLHPhL30WPyaKKAPFjnwl76LH5NHixz4S99Fj8miigDxY58Je+ix+TR4sc+EvfRY/JoooA8WOfCXvosfk0eLHPhL30WPyaKKAPFjnwl76LH5NHixz4S99Fj8miigDxY58Je+ix+TR4sc+EvfRY/JoooA8WOfCXvosfk0eLHPhL30WPyaKKAPFbnwl76LH5NHitfwl76LH5NFFAHitfwl76LH5NHitfwl76LH5NFFAHitfwl76LH5NHitz4S99Fj8miigLFlh6WpyyVKjMtRKlKjhJPIcgNBOgFWEqn/AM7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1" name="AutoShape 7" descr="data:image/jpeg;base64,/9j/4AAQSkZJRgABAQAAAQABAAD/2wCEAAkGBhQSEBUUExQWFBQUGBgaGBcXFxwXGBcZGB0XHhwYGh0cHiYgGBwlGRgbHzEgIycpLCwtGh8yODAqNSYsLCkBCQoKDgwOGQ8PGi0lHyQ0LS8sKTAtLSwwLTUsKSkqLCwvKi0pLSwsKiwsKSwsLywpLCwsLCwsLCwsLCksLCwpKf/AABEIANYA7AMBIgACEQEDEQH/xAAbAAACAwEBAQAAAAAAAAAAAAAABQMEBgIBB//EAE0QAAEDAgMEBAYPBgUDBQEAAAECAxEABAUSIQYTMUEiMlFhFBU0cYGRIzNCUlRjc4KSlKGxs9PUB1NysrTRFiRDYpPB0vCipMLh8UT/xAAZAQEAAwEBAAAAAAAAAAAAAAAAAQIEAwX/xAAzEQACAgECAwUHAwQDAAAAAAAAAQIRIQMSMUFRBBMiYaEUMkJxgZGxweHwBTNiclLR8f/aAAwDAQACEQMRAD8A+uXmNKRvSloqSz1lZkjghKzA4noqHZrTWkN77Tf/AD/6dqn1AFFFFAFFFFAFFFeZqA9oqBd+2FBJcQFKzQCoSckFUDnAIJ7JqUuDtGnHWgOqKhfu0ISVKUAlIJJ46JEnhxgCaGbxC0BaVApUEkHhooAjjwkEeugJqKrLxFsOJbKgFqQpYH+1BQFGeHFxHP3VWaARbQ+2tej+os6e0i2h9ta9H9RZ063yffD1ioB3RXAdHaPXSG527tGysKWqW95nAQpRTuusVAAkCdBPHTtFSDQ0VmVbf2+dKQVakggoWFTmWgBIykK9kQtJkiMvOpWtvLVRASpaiVIR0WlnprywgwNFDOmQe09hgDQ0VmGv2jWakghS4UAU+xLBVmDKgEiNTkuGlR2L7jHrm3rAfS2JKZIWuD0D7FlMRqCXIJ0y5TIoDTUUj2a2sbvEJygpXkSpaYJSgqShRRngAkBxPZx7jDygCiiigCiiigKWIXa0FtKEpKnFEdJRAACVK5Azwiu8Ouy43mUAlQUtJAMiULUmQSBxyz6ahxD263/iX+GujB/a1fKv/jOUBRvfab/5/wDTtU+pBfn2DEPn/wBM1Vq82ntmlLS46EqbnMIUcsNqd1gfu0lXm84oBrRST/GdpBO96IUpE5FxmSjeEA5YPsfSBGh5TXV3tdbNBBWsp3iM6Ru3JKe0gIkeYwaAc0Vn7nbi1QUQ4FJUohStQlKQh9RXJHTTLCkdGelpx0qwNrbUiQ7KZiQlZAUQTlJywFQJynWOVAOKSY9sk1duIcWpxKmxAyECekhYmQZgo0/jV26eYRtgxcL3YVDhUsJSZJUlBWArhACg2ogHWAeynlAZN39nTSlLUXnsy1qXPQEE5NBCeA3aB3hMcDVxnYi3Sy40AQl1xlatE/6G6yI1BlHsQEGesrXXTQUUBkGP2ZW6BCVugZUJ4oGiEMIBEI0J3CCSOMqB0MDq02MZauEBKlkiXZUQqcsoyKBEFPsyyOBSeGmla2qC/K0fJL/nbqGDOM/svYSkJ3rysqUpGYo6qRapAICBIy2iB3yo8YjXtNhKQkcAAB5hXdFSBDtEPZGvR/UWdMvEzH7lr/jT/al20PtrXo/qLOntQCqjCmUkENNgjUEISCD3aVjLzahlK3M+HlQCnklWVKiof5oKJBT1VCzM6mApvjwG9ooD5nj+NNutOo8AyKiQtORRzSyvTIkhaS5cgmFdIb06HQ3Gtqmm2lL8CSC02hRUAAlS0qUhtLcIOvsZgmAmAJ4GvoFFAYJG0LGYIGHCCsJbhLaQQlTiAZICUH/JN5ROsNaiBGuRgFuDmDDQVmzSG0zmmc3Djm1ntq/RUgr2uHNNTu20IkAHKkJ0SAANOwADzAdlWKKKAKKKKAKKKKAX4h7db/xL/DXRg/tavlX/AMZyjEPbrf8AiX+GujB/a1fKv/jOUBQv/aMQ+f8A0zVXL/Zq2fUVOspWoxJVJMALTHHhlcWI4dI9tU7/ANoxD5/9M1Xq7q5BMOtcebKu35auWrrQ0q3PiWjBy4HLGw9sCS4nfElRlZJjP1oEwMxkmNCSTAmp3sKZduSlxtCghpvLI1AKnBE9nRFVlvXKuLyUD4poA+txSx/6aosIfD6h4SsndI6Rbak9JzjDYHqArh7ZpcmX7mQ6OylqRBYbIiIy6QUrSR3CHF/TUeJrq42ZtlghbQVmy5pKjmyCEk66qA6ObjGkxpVTwq5/etf8J/NqBT14QoeEMpngpNuZA+c8oE98eip9s0evox3M+g3ssCYZVmabS2qCCUyJBJVqBodVKInhmMcTV+sjuL34d/7Zv+9d3LV2sAC8LcACW2G5JHujvM417AB6Kj23R6+g7mfQ1dFZlAuU5YuiqOO8abObTnkCIM66R5q9dNyoGLnKr/ayjKPMlRUfWr+1PbdHr6DuZ9DS1QX5Wj5Jf87dJkLvAAPCWlcZUq26WvDLldSkR3pNUFM3m/T/AJzXdq18Hb98jTjU+2aT5jupdDb0VmrE3KHApy53qI6m5QiTHHMNe+pnXXy2pKXsqiqQstpVlHvcugI7+PfUe26PX0J7mZ1tD7a16P6izp7WKxN24LnTcaPRG7ysqSUnf2mqpdUF6xoAml7e3ajiRsPCTvwmfJhu5Cc+Wd5M5DPCNIBnj0XaIVa+fAp3b4H0Wis1nuvhKP8AgHr69RJvLhSlIF43nTBUlLKc6QYjTOYmDBI51T2zS6+hbuZGqorMqF0f/wCqOP8Aoo5xxnsA5RxPHQACroHyka8AWUx3+6B+3TvqPbdHr6DuZmmorEr2nKboWpvmhcKEhvcdIiCffxMAmJmKv7u4MzduA/7W2QB6FIUft7PTL7ZpLj+AtKTNPRWYJfTA8LVJIjO2yZjiIShBOgPA9vmqlie0C2Ftodvmm1vHK2FMiVK7R0+8CTpw7aLtmk+D9GHpSRtKKzKjdE+UpHcGE9/CVGOM8+A7waFhibj5VucRS5u1ZVhDbSsp16Jjgf7H0PbNLr6Md1I2tFYHHNpFWZbS/iO73yilvNboUSeiJUUiIBIlUAdLlyu4lia7VlT1xeqS22BmVum45DQBBUSVHhrxA76n2vTxxz5MjupGhxD263/iX+GujB/a1fKv/jOUiwLFPCCw8l/whpxSlNqyBEANuAjQAk5gZkCIiKe4P7Wr5V/8Zyu8JqatFGqdMoX/ALRiHz/6Zqun1xmMExJgcTE6Dvrm/wDaMQ+f/TNVXxjGGbZJcfcS0jNGZZgEmYA7TofUa8/+oK9iXn+ho7PzEuwu2JxFhbpYUxkcKIJzA6AyDA1EwRGnprVMWCDmcJ6RSE+bKVEevNVdl4LSFJIUlQBSQZBBEgg8wRXVefHUjGTe3HQ0OLaWTMba7YOWO43dq5c75RSck9GMumiTKjOg04GtOKgvr5DLS3XFZUNpKlHsSkSeGp81Utm9pWb5gPMElElJChlUlQiQR2wQfSKo1cU0uHFk8+I5dt1JEkcaiqZ66UoAHlSLayyuXrRxFo6GXzGVZkQJEiQCUkjSQKmSg51B48wnKsjes1hjmInEnw8lsWOX2EjLmJ6McDmmM05tOyn1hbqbaQhbinVJABWoAKURzMACanqqlttcSWrMxtnc4ihVv4vbbWkrO+zxoNMsyRCesSoSdB6Xi/KU/Jr/AJkVbqoryhPySv5kVZStVXCyrXMZsWZUmZ81JsWsHnB7E+WtOSAft4j0U0S6QIBIBpdieHrdEIfW1p7kJ/tm9RFdISgnHbh828r7Uznqxbi07fknT+9oQuYTcIShK7lRIT71Ko9mtxxUJOpSrX3scDTBjZxSXw+XgXIAUrcNBakAg5CsDNGnbS5WBONJSlVy4TqdIjV+398CeKgrUnVI5TLlOEOSP808e72P/srZrTwqlHn8Pn/qYtHT/wAJcvj8v9i9eXaWm1uLOVDaVKUexKQST6hWL2Cw6yfubjErRbylPKWhaXOiEqJQtUDiQeiRJMT6n22O1TNhbb59KloUoIypAMlQUYMkCIB41ZwW2ZFqnwRCWG3UZ0BKAmC4kEKKeZ1EjuisMbjBvOfsei8y+Qsv9m7leKM3SbpSLdtEKYlUKPT5dUg5hJOunmoxLYkPYmxfF5adwnKGgNDGb3U6A5tRGsUbB4JeWzLgvbjwhxbhUnpKWEiPfKAOp1y8By4mjDLzEDilwh5tIsgiWlgDU9GNZkkjNII0gcNJs3JN7WsKvmRS5rieX9lhyMTaddKE3yxDcrUCrQoByzlmJSCePLWjabbpNnd2tuWVuG5UBmSYCZUEiBHTMnUaQPPTDEdkrZ+5auXW8zzEZFSR1SSJAMKhRJE9tcNbW2q71VmFzcNgnKUmOAJCVEQVZTJA5T2GoTTp03Sz5fsOHkU9pdhkXl3a3KnVoNqoHKkAhcKChr7kyNTrI7Klx7Zyyu7ljwjKp9qVto3mVSkgiZRMrQFAH/6kGDF8YvkYlbss2wXaLA3rpnoyTPSBhJSACAR0pjzTv7DMLxFOIEub5CQMoUMhISUgkRPVMRMfbMptJbpcsUKTukXsd2ntrMINy6loOKypkEyeegBMDSSdBIk60swrZyywhu4fQVNtqhbhUorCUpmEpAHCVGBqTPPSu8RtcPxJzcOFq4ctVElAUcyDwIOUiRMAjUSBNOr+1adbUy6EqQ4CCg+6HOBx07uFUtRSjnPH9CeLv7Cg2djirTNwUJfQglTZOYFJ4EEaHiBKTpoKqf4js8RubnDFtrWWwd4FCEKyKSDlIVmBSsp107qBtBZYdcW2GoQpBdAyBIzITnUoDMonMSpQOuvfTq8ftbXM+4WWC4QFOKyoKzyBVoVHz1bhyf8Aj9yOPTzJcJwxu3NsyykIbbKwlIkwMjh4nU6kmT205wf2tXyr/wCM5S9pUvMEagqV+GumGD+1q+Vf/Gcr1+xu9JX5/kya3vlC+9pv/n/bbtUv2k2bYvm91cIzoC8whRSQoSJBBB4Ej00xvfab/wA6vwGa7XxPnNZ/6g2tjXn+h07OrshtrdLaEoQMqEJCUgcAlIgAeYCr902gJGU6+eZqrWY2R2gu7l25Tc2pt0NLAaJChnEqB1OiiAAcydOlXnwfglhP+cjRLijSPMhaSlQCkqBBBEgg6EEcwRpUGHYY1bthtltLaBJCUCBJ4ml+1+EPXVo40w8WHFRCwSOBBKSU9IAjSR/ereB2K2bZpp10vOISApxXFZ7TJJ7tddK5/Dx+hbnwEw2re8bGy8FXud2FeEax1c08Iy5uhxnN6q09e1aafQGyCNfvq8VHUdcKX3KtuPmVKzG2exZv1W6hcLY8HWVdAdacvDpDKoZYCtYzGtBfXYaaW4QpQbQpRCRKiEgmEjmdOFKNjNrkYjbF9Da2wFqQQuDqkJMgjiIUPTI5VEN0fHHkS6fhY/rKXnjDxu0UIbNjuyFqlOYSJMyc2bOExAiPTEu12ybt47bLbuVsBheZSUzC+qeSh0ujGs6KPp0pomoK1m7+gavAVSxPDS6IDzjWnuCB69J+0U4fuUlAAGunopNieHKdEJeca09wQPXpPqIrokoai2yXzo5zuUHcfpdeogVs6WkoQbh08ToQkav2/AEEjr5uJ1SD3U3Gz+oJuLkx8b/ZNKFbPKaShJuHSdToQBq/b8AQSOtm4nVI8xaW2GhR6N2+vKYIDiDBB1BhGlbdabcU9/XNefywYNHTUcd21wxu8vnkW4nidyrE27U2SXbJSZW6tOYBUEzJ6AggDKRJmRyqXG8Kvl4hauMXCW7RuN81zVBObSOlmTCRJ6JE1NtRtsxYLYQ8HCq4UUpyJCogpBJ1GkqGgk91V8dXiQxG2FuEGy035OWesc0z0upGXLzmdKxRvDpLD48/3PQdZO8Q2qdbxNizTbKW26gqU9rCePDSITGsmekPTwxtyFYsvD9ysFCM29mR1Uq1EaJhUZp4wOddObaEYsnD/B1wpvPvp6PVKurGqdMuaetpFXto9rLawShVyvJvFZUwkqJiJMATAkE+eo28Fty1jPr+xN87KGD7Kus4lc3SrpTiHwcrJmE6pIPWiEwUiBwPLm4RgLCbhVyllAfUnKXAIURoIJ4cABPGAKU/4LQrE04iHnCrJlDYjIRkKePHLrmjt1qHF9iVvYpb3qblaEsgAtATmAKiQDMAKmFAg/2NqTzLl09AlS4Hew+MX1wHjfWwt8iwG4BGYazxJzAadIaGT2UbJbWvXdxdNO2q2EsKhKlT0tSIMiM0DN0ZEHzEt9osRct7R11povONplLYmVHTs1MDWBrpUWymLu3Vo288yphxQOZsyIgkSAdQCBIB7efEw6cXLaunyJWGlZxhOyFtbXD1w03Dr5JWoqJ6xzKCQT0QVa1SxjYVFxiNveqdcSq3AhsdVWUqUNeKdTqOY00rnZnD8RRdXSrt5K2FqO4SmJSMxiBHQARAgk6xxgk8bHbLu4c1cFy4cu86i4lMGRAUSACoytZ494FWtxbe7P5sjDxWDRu4e2pxLim0KcRORZSCtM8cqiJTPdSnaLZu2xRgIcUVoQvMFNLEhSZSRIkdoI+41W2M2o8aWri1sKYGZTRGcmRlEkKypIPSjhoRVLDrOy2ftSFvOZHXessFRKingAhOgCUzMf8AQVVRlF1ncuCJbTXka60t0tuW6ECEolKR2BLawBr3CmeD+1q+Vf8AxnKW2zwW7bqSQUqJII4EFtZBHoplg/tavlX/AMZyvY7H/ZX1/Jj1vfKN77Tf+dX4DNSOJhRHea98H3nhjU5VLIidYC2W0hUcxmSofNNeNu72TlyuJ0cb4lJ7R75J4hXMd8gc+3aTnFNci2hJJ0zJ7I7bKvbi5aVbLZFuqApRnNqRCtAEq0mAToe6Tqa9NZfaLEsQRe2qLVhLlssjfrPuRmhWsjLCNQYMnTXhXk0py8OPqa/dWcmuZtCoSI/vUFSN3BAIBiajmok4UtvHmSt1uxXb7T2y7pdql1JuGxKm4MjhOsZSRIkAyKaUtY2ctkXK7pLSQ+sQpzWSNOUwCYEkCTTKarLb8IV8wqayaRMGAOQ4CslsrsxcW1xcuPXi7hDypQhRMIEkzqTBg5YTAj0Rp6umoTtZRGZLoSPgBRy8Kzm2m16MOtw8ttbgUsIhECJBMknQCB6TFQ7b4Re3DbQsbgW6kuSslRTmTGnAGYOuU6GtEUAphUK4TI0Po89T4bUnz5DNV6kdleB1pDokJWhKxmGUgKAIzDkYOoqhi9vaKUk3BbCo6OdeUkd3SEiTXu1GAJvbRy3UtTYcjpJ4jKQoaHiJGo513gWBotrVpid4GUBIUsCTx9XHh2RSElDxJtPyx6lNSDmtrSfzyvsZ++tLDMMhZiNYdnXesf7veFfok8qlwq2w4OKyqSVhRjOojnoETCVDsOtNsVYTmT0U9Uch+/tP7/bSQYZeN4uktNMiwUklaoRnKyCTJPsmbeRAHRj016Pf3pJOUuD+Ljn5Hn+y1qJqMMP/AI/jJrXrVCykqQlRQcySpIOVQ90meB7xSDbnGry2ZbVZWwuFqXlUMqlZUxoYQQdTpPAc+NSbb4ldsWuexZD7udIKSCqEQZUEggqMwOPOaaMOOqtklSUofLQJSTKEulPVJHFIXppyrzY4qTproem82kVNotpm7G18IfCsoygpQApWZXISQO3WRwrldla4lbsuONJdbUEuNhxOozD7OwjgY56VQ2Rs7t2zW3iqW3FqcV0SG1AtjKRmCRlPSBI5xFS7abNPXduhq2uTaFCwZRmSCkAjL0CCIkEDhpVqintunfHkRlq6+h7tzc3yLdJw9CXHd4nMCEmEQZICiB1so7gT5w1vbd121WgK3Ly2iApOu7cUmJHbCj9lUNp1XbdirwOHLlIQElWUlUEBSoMJKokwas4K/cGzbVcIHhO7laEkAZ4OnYCdJ5Ak1HwJquP1/wDBzM9ZvLwXClLvHV3SkLmUyT01AJSCvkNTJ7SOyWF9mxTC5tnF2yrhCVIUZCkwQSkxrBgiU8jOo0MexWMXN7bu+HWoZOcoCCggLTzlKyZAOk8D6DXG12NXlq5aosrUPNrXlchJIQkFICRlIDYiTmOgiumXOsbru+RXl5DDCrFbFmi1VchVyGlBLiiCoqhULCSZUEmOPJOtUNlWbmxsHV4i+XlNlxwqBLhS2lIMSQCrqkx3xU19sKy7iTV+VuBxoAZARlVEhJ7RoTIGh9cxWjWIKxN8PbtWHKRCAchmQBEdYnrZs2kHTlUWmnldXy+iJyuRJa7YeF4a7dWLaluJCwhtxMEuJjQgK10M6HXhxrjCLFWIWDXjS1QHJzbsgiIJyqiZQSnimfviml6wbazcFmyjOhCi00lISkq1MQmOJ801xsU9dv2iFXjQaeJVIjKMoOiiJOUxy/vRJtPu1zx1HB+L9hoy0EusQAEhSgANAIbXoO6KYYP7Wr5V/wDGcqrZLSte8B9hZCoWdAtR6ywfeJSCArgcx5CTawUHcgwRnW6sTocrji1JkcuioGDwr2uz6b09NRZi1JbpNokvcPzqC0K3bqdAqJBHvVpkZk90gjkRVC6Mkb9paVp6rrGZfoBQM4HMpUnLpxVTuiu5QQb4fvbv025P3sV4XR+9u/qw/T1oIoiopE2Z/ej99d/VR+no3o/fXf1Ufp60EURTahbM9vfjrv6sP01G8+Ou/qo/TVoYoilIWZ7efHXf1Ufpq9D3x159WH6atBFEUpCzPbz467+qj9NRvPjrv6qP01aGKIpSFsz28+Ou/qo/TUbz467+qj9NWhiiKUhbMy8yhZSVLuVFJlJNoklJ01E22hkD1VLvPjrv6qP01Nr/ABJDIBXOs9VJVAAkkwNABzq1FKQsz+8+Ou/qo/TUbz467+qj9NWhiiKUhbM9vPjrv6qP01G8+Ou/qo/TVoYoilIWzP70fvrv6qP09G9H767+qj9PWgiiKbULZn96P3139VH6ejej97d/VR+nrQRRFNqFsz+9H767+qj9PQHfjrv6sP09aCKIpSFiDwj468+rD9PXKt2r203TyfeLYWEelKGkhfmVI7q0MURUkCotKuICkFtgGSlUBbscAoDqt8DB1VwIAkKa14pQHExXoNAZu7twUXDhzZ0uwk51aQURAmBWkpBce0XPyp+9FP6AKKKKAKKKKAKKKKAKKKKAKKKKAKKKKAQ7VdUfwPfhmn1IdquqP4HvwzT6oAUUUVICiuFPJBAJAKpgTqY4wOdd0AUUVwp0AhJICjMCdTETA5xI9dAd0Vw06FJCkkKSRIIMgg8wRxFd0AUUUUAUUUUArvrZK7lkLSlQ3bxhQChMs66867wBMWzYGgAMAcuka9f8qa+Te+9mjAvJ0fO/mNAULjye6+VV/wDCn9IH/J7v+Nf3Jp/QBRRRQBRRRQBRRRQBRRNE0AUUTRQBRRRQCDazqCOO7fidf9M+aavbi5/es/8AAv8APqltV1R/A9+GafVAKTDT4UM7jRTzCWlJPoJdVHqNZu+2duFqcy36kA7/ACgLILZWBlJI6wRJ6PRgZdZBKtjWTuP2bWy1LVmdClqWolJQDKzdk65J43a+PHI3Mwc0gVYxgdwyhTqL1Sw308m8XmyFxxRhRWSAGCkaakNE6k1cssBdIQtWILUgllU7xSAUJyZkdYHVST0iZ6agQeNTvfsxtVZuuM0TlyCI8H4dCR5Onn7pfaI7c/ZxblDic7oLiA2pQyTkzLUUjodEKzwQOOUc5JgFFrZK5SkJ8YuFQCUr9kXKjltQRJWchK2n1SBPs8cBBm/wZcqfDqrucqiUdaUpJbmOlGqWwCOqSVGI0qwn9nFsFhUuE5ioyUwslVwo5gEjN5SsdwCewzq6kGc2T2ZdtBlW+p1KW20IT1UJCUISQEax0kEgz7szwmtHRRQBRRRQBRRRQC9/ypr5N772aMC8nR87+Y0P+VNfJvfezRgXk6PnfzGgKD/k938ov7k1RxO0YaQ844VJQN4txRccMDUk9aR3BPDkKvP+T3fyi/uTXt9bpcDiFpCkLzJUkiQoGQQRzEV5vbpOO2maNBXZn9n3LS9ZD1up1aCSmS8+lQUmJBlczw17DHA0y8RNct6B2C4fA9Qc+3nUmDYMzbNpaYbS02DMJ7+JJMknvJ5U1vGkiMv3z6axXOSlOMnS88neoqk1kxmGX9hc3Dtu0ta3mCc4Lj4gpOUrSSrVQPRKxr3wadeJG+176y/+ZVHFRa4c1cXoYSFRmcU2gBbhKhoT3qIJPpPCl7n7TLZGHtXyw4lt5WRKAnMvMCoEcQCBkJmft0qN2pLMG64ceYqK96jhvHbVeIqw7/NbxCMxVv38k5Qop9tnqkGSI5dk9bU49aYcpkPrugX1EJ3b75gDLKleyjojMOEnurSWaWnMtwhKZdQkhzKAtSCApIJjNEEGDXV3hzTpSXW0OFCsyM6QrKr3yZGh7xTv2pK2655HdquRXTgTYTlzPZeGXwl/KB2RvOHdUN5ZMstrdcefQhAzKUbq4gQIn2zjECnjdqpQkcPvqhieGt3DK2XU523BCkmRI841BkAyOyq95qqnJun5k7Yu6SKGEpYuGkusPvuNKmFC6uIMGDxckEEUxVak/wCq9/yqH3H7KrYXhbFlbhtoBpluT0laCTJKlKPaeJNMGVBYSUkEKiCDIIPAg8xR6upfhk6+ZKhGspCrG75q1ZU7cXDzbaYBVvHOZgABMqJ82tdYelDzaHmrh9aFjMlQfcgg9xPaOBGnDTWr+0OzrL7JafSHW18UmRqOBBBkHvFV0YQ0m38HSnIzuy2Ep0hJBBA74J17da6TnqQ8MpO/mVUYyykqF7y0KRmbeU8ktvDMXS6nooPAyRPaeNbmvm2EbItYdbllkrUlQuFkrIJJLYHIAAQkcq+k16vZncLu/MyaiqQUUUVpOYUUUUAUUUUAUUUUAUUUUAUUUUAvf8qa+Te+9mjAvJ0fO/mND/lTXyb33s0YF5Oj538xoCg/5Pd/KL+5NL9rrW4ctnkWjgafPUWdI6QJEwYJTImNJ9NMH/J7v+Nf3JqV7rK85++vM7e62s06CuxVs0xcItGk3Swu4CfZFDWTJjWBJCYBPMg8eNMqSbY4Cu9tFsNvFhSik5xOoB1SYIMHuPIceFX8GsFMW7TS3FOqbQlJcVxWQOJ//T5zXmSprdeehqVrBUstp7W4fetUOJW6zIcQQeRyqGohUEwYnjV27wll1vdONNrbEdBSElAjhCSIFQWeztu0+4+2yhDzs53AOkqTJ9ZEmONMaiTSfhsJPmeJSAIGgH2VmNmdq37m8umHbVTKGDCHDPS1gAyIJUOkMpiO3jWzdfQWwANdOXCqtdJqMMYdrj0KpuWeBI3cqSIB0rK7b7bpw1DSlMuPb1ZSMhAiBPEgyTyHOD2V5imzFw5ibF0i6U2y0kBTAmF6qnnlIUFAEkSI05RpopuXh3O106CuNYFe0WAt31oth0rShwJMp0UCCFDjI4gaGutnMHbtbVthlRW22CEqUrMTJJJkacSdBoOFSX6W7hD1tvAFKbUlYQsbxCVpjNHFOitCR2Uv2Q2YRhtoGA6VgLUorXCdVwIA4AaDnxPfVb8FXz4E/FfqM8SxtlgoD7yGy4cqM6wnMewT6PWO2odo8NcuLV1pp0suLTCXBxSZHZqAYgkawTVbaLY62vlNKuEFRZJKYUU8YlJjiDlGlVNusSvmWmzYMh5anAFyJyp80iAToVcvTImKTcaefPgQ8J3wOMLwl22smmX3i+4hq4lZJPFJIAKtSACBr2cuFfRaxuNyWzPRJZf4HUHdnge7tqdWFriDdXRAJ/1ACeUEpQFRp216Wj2mOnppz52Zp6blLBq6K+ZYHte7cYhcWc3iPBp9kUWoVlITqNzpmmUmTmGtPhgkEkXF0Cfj1HXmYMp105QI6ISCQe0u2acXTT/n1KLRk+Br6Ky7ra0BSjdPgAFStWzAA1MboxoOA9VJNkdrkYiha2Lm6AbUEqCwyDqJBENkEGDznTUUXbNNpunQ7mV0fQ6KxmI3iGMu+vnGi4oJTncbTmI4ADJHPWBrPSnSucdvhaWzj7txclDYJOVSSrpEDQBIEkkDXRM6ZeNQu26brDz5E9zI2tFYTZ3EEX1si4beughYIAU6UqASSkpOQ66jrElX+7jV9+1yJKl3T6UpGqi9lAA5kwOXM69pNH23TTppjuZNWayishap3yUOt3jziI6CkOoKTB49FML1BBzZvXVN/aRtF4izVevi4cEpRCIMzAzbmASASBPLvEyu2abdU/sQ9GSN3RWWXYLJJNzc6xwWkcJ4AIAHHlx9AjjxUedxck9u+I15GEgDTsjKeYNV9v0vMt3Ex4/5U18m997NGBeTo+d/MaV4ZbFN22S6657E6OmoECFM66JGvedaaYF5Oj538xrXpzWpFSRxknF0yhceTXn8Tv2JFTLPTM8Mx++obnyW98738ooxJakpdKE51gLKUzGZQkpTPKTAnvrB2/hE0aHMuXjyVRl5d0eisVjm1F2ziVvbNWhdYdy53oV0ZJCiCOinIIUc3HukGrGwuM3dzbqXe2/g7gWQkQpOZOmuVRJEGRPOK0lefqTfeNzSZ3ivCqPKy1zbYl42QpDiPF+TpJ6MzlM6RmKs8EEGI9M7Ozt0qmTw/wDJquoamo2yhFTxTsm1J10OazGJNYkcTZLSmxYhPsoOXNOuaZGYnhlKdO3nLy6xhltxDTjqEOOmEIUoBSz/ALRxOunn0q3XOLcc0WasXbQ4oq2tXXkNKeU2mQ2nirUDkDoJk6cAag2Rx1V7Zt3C2iypyegTPAkZhoDBiRI9fE6G4tAlIMz/AOcqr1ecXprbJZ6lYvdlPBnMM2Ft2L969QXN6+FZgVSgZyCogROpHMkDlyiTbTZFGI24ZW4tsBYWCiDJAUIUDoodL1xUO2+J3zDTarBhL6yuFgiYTGkAKSdTz5Vo2yYEiDAkcYPMTzo5TVTv+IVHMaIrG0DTSGwSQ2hKAVGVEJAEk8zpxqpirtyB7AhtWnu1EGe4QB61Uq25TiJQz4uKAreeyZsvV0jr6ZZmY14Rzpxi+JeD2zjykle6bUspR7rKJIE8POeApHDUsO+X/ZE1uTjbXmhDcO3hZG9Q0Du3pkqCoymZCRlnLwgwadIXd5xmQwEz0oWsmJ1iU8YpJhe0wv7JNwltTeZu5GVRmClBGhgZh3x29lPNpl3AtXjaBJuMp3YVETInjpOWYnSYnStWrLEU4pZf0z8zNp6TXxt8OmfQs4itwMuFkBToQotpV1SuDlB1GmaOYpRsRc3rlrmv0Bt7OqAIBKNIKgDCTMiOwA86tbLLuTZtG8AFzB3gTEdZUdXScuWY0maXYXtrvsSfsvB3E7gE709VUZeUdEGdDJmsqi6lFJOuZqtWmd/45YOJ+Lsq97lnNHQnJny9vU1mInSntpZNtJytoQ2mZhCQgT2wkATXQt058+VOeMuaBmyzMTxidYrObHbVvXjlyl21XbhlYSkqnpcZBkAZhAJiR0h5zDW5XFYVXkm6eS7tJsbbX+7Nwgq3RJTCinjEpMcQco9VOHWgpJSoBSSCCCAQQeIIOhHdWXttinEYsu+8KWUKSRuDMCU5YnNGURmAjjHZJ72ixLEEXtqi2YS5bLI3yzxT0oVJkZIRqDBk6coq1bqipfpRF1baL+P44xh1oXVoIabypCGkjiowAkaAfZXg3GKWHuixco/hUBP2EKT3jTmKZ3TLa07twIUlemRYBCo1jKdFcJ9FR3V01bMKWqG2WUSYGiUpHIJH2AVRNUq96ya+xX2d2fasrdLDIVkTJ6RzKJUZJJ8/ZFdO7P26rlNyppBfQMqXCOkBr6OZ14615gG0DN6yHrdWdBJTqCkgjiCDqDqPWKU7D4DeWwf8MuvCc65b1Uco6UnpdXNI6I0EacanxeJt0/yMYSWA222restxubRdzvVlKss9GMsDQHpGTE6dE1a21s7x20KbFwNP5k6kxKRMgGDlJ017j20xfxthDyGFPIS84JS2VALUNeA9B88Gose2gZsmS9cLyIBCZgqJUeAAGpOh9RqYt+Go5/JD52ybZ1t1KrYPqSt4MLDikiEqX7BmI9PcPMOAcYF5Oj538xpVgl+h91h1pWZtxp1SVDSQSx26jzGmuBeTo+d/Ma9vsv8AaV+f5Zi1feYvuj/lb3zvfyCrFymFq85+2ulOhhxzeQGXVZgs9VKiAkoX70EiQo6EqKdDlzQOWi2YSEqcZHUKektse8UnitA5FMqA0IMZqp2vRerDw8UW0pqLyVfGrO+3G9Rvsubd5hny9uXjFJdudl3r5lDbNyq2KVhRImFCIg5SDpxHKfWB7ZO2OIC+Lb/hAEaNvZNE5Aojd8cmnGO6nhvR7x76u/8Al15fdTg1KKf2NO6MlTZKw2UoSkkqIABUeKiABJ7zxrpDgOoII7jNVXbpKklJQ/CgQYt3wYIjju9KQbFbMM4a0422q4WHF5/ZGHBGgAEBschqedUWjJptp38id6svY1sZbXVwzcPIKnGCMpCiAYOYBQ90ArWO81cudobdu4RbreQl90ShsnpK4x3akGJ4xpNIF7Or8bi+8If3Yby7jcvR1csTljLPTiJzUwvsCtHrpu6cYcU+1GRe6f0gkiRlykgkkSK6PSlhSt46cPIqprlRoCrtPCkvjNq+tn02dykqyrb3jZndrIICtNeOoI4xoaYG9T71z/hd/wCyk2zWztpYBwWzTqd6QVEtvKOk5RqjQDMYHfzqi0pU2075YLOa6qiTYrBbi1tA1cvm4cClHNKlZUmIQCrpECCde2OVaO2dCVSRNZja5dy7aqTZLW0/KYUpl0aA9IA7s5SRzjlHOavYNcrRbtJfK1vJQkOLDLsKUBqR7GOfcKvs1b7ys30/YjdGto6uXQpUgRSy/wARLRADLrkji2AQO4yRUOL+zMOtJU80pxCkhxLLuZBIjMOgPvHnFLdi8LNjaJYcdefUCTmLD0JBiEJlJISI5niTTu5SbnKLvpTIclW2LrzPMUxdSkkeDPp9jeGqUjigietwHE1YsNp1uuLSbV4BKlCQBAgnrSQAe4E1LjFwFJMIdPsbw9pd4qQQB1OZqbGnlOMOoZU606pKghzcOnIogwepWhpPTiu769cZM+2W+1qeiyM6KzWxls9bWiWrp1190FRz7p9UAnROZTeZUdp7Y5VUwfB7hrEri5cuXnGHQcjJZfhMkECCjKkJAIGXUzrznL7PK3xx5PJq7xYLOxeA3lsq4N5deEhxYLeqjlAzSel1JlPRToMte4vtHdN4lb27dqXLd0DO90uhqqdeqnKADB4zpU+1j1w5aOJslLbuDGVSmXRpIzAEtkAlMgGPVxqxgNw6i2aTclbj4SA4pLDoBV9DXSBOkkEwJq2yb8co3yqn04ld0fdTKO3NnfuNNjD3UtOBfTzQJTGkEgiAdSI19EHRMBWVOcgqgZiBAJjUgchNZPGbO8cxK3eZfcbtWwN61un+n0lFXRDcKzJIEk9GJHe8xW5Wph1LJcQ6pCg2ssOkJWQcpPsZ5xyNRLSntiq9H6kqcbbsW7QbDN3d7bXSnXEKtiISkjKrKrMP4ddCRxEDSK0VxbpcQpC0hSFAhSSJCgdCCOYis7sYLlm0Si9W688CrpBl9cJ0hJVuukRrr3xyqbaqzN3aOsIVcMqcAAWm3f5EGDCAcpiDB4H0UenqOSi7pc6YUo1Y1wzC2rdsNMtpbbTMJSIGvE+fvpDsQvEjv/GIbHTG5yZeHSzdX3PVjN0tTNXtnWTbWrTK1XDym0wXFWz4KtTHuDoAYGvACmXh49499Xf/AC6q4TVrbd86ZO6OHYsv9jbZ68bvFoJfaACTmIT0SSklPMgkx/1pdiu0llcXpwp9tTi1AEhSfY5Cd4BMgyEiZAjlNRbK2F4xc3K7q4efadVLSNxcHJ0iZgtAN9GBlTI9QrR+Chx0ON28vZcodcaLWVPYVLSFkcdEg+iZrqtLU3VTeMcVRTfGr4FnCbVLb7TbaQlDbLgCUiAlMshI7uqqP4T2UywLydHzv5jVTd7gZEEOXT3uiNABpnKZ6LaJ0TOpMSVKJLWztQ22lCZISAJOpPee0njXsaMHpwUWZJvc7JVJkQdQaXjBQn2pbjI96gpKPQlaVJR80CiiupUPFbnwl76LH5NHitfwl76LH5NFFAHitfwl76LH5NHixz4S99Fj8miigDxY58Je+ix+TR4sc+EvfRY/JoooA8WOfCXvosfk0eLHPhL30WPyaKKAPFjnwl76LH5NHixz4S99Fj8miigDxY58Je+ix+TR4sc+EvfRY/JoooA8WOfCXvosfk0eLHPhL30WPyaKKAPFjnwl76LH5NHixz4S99Fj8miigDxY58Je+ix+TR4sc+EvfRY/JoooA8WOfCXvosfk0eLHPhL30WPyaKKAPFbnwl76LH5NHitfwl76LH5NFFAHitfwl76LH5NHitfwl76LH5NFFAHitfwl76LH5NHitz4S99Fj8miigLFlh6WpyyVKjMtRKlKjhJPIcgNBOgFWEqn/AM7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3" name="AutoShape 9" descr="data:image/jpeg;base64,/9j/4AAQSkZJRgABAQAAAQABAAD/2wCEAAkGBhQSEBUUExQWFBQUGBgaGBcXFxwXGBcZGB0XHhwYGh0cHiYgGBwlGRgbHzEgIycpLCwtGh8yODAqNSYsLCkBCQoKDgwOGQ8PGi0lHyQ0LS8sKTAtLSwwLTUsKSkqLCwvKi0pLSwsKiwsKSwsLywpLCwsLCwsLCwsLCksLCwpKf/AABEIANYA7AMBIgACEQEDEQH/xAAbAAACAwEBAQAAAAAAAAAAAAAABQMEBgIBB//EAE0QAAEDAgMEBAYPBgUDBQEAAAECAxEABAUSIQYTMUEiMlFhFBU0cYGRIzNCUlRjc4KSlKGxs9PUB1NysrTRFiRDYpPB0vCipMLh8UT/xAAZAQEAAwEBAAAAAAAAAAAAAAAAAQIEAwX/xAAzEQACAgECAwUHAwQDAAAAAAAAAQIRIQMSMUFRBBMiYaEUMkJxgZGxweHwBTNiclLR8f/aAAwDAQACEQMRAD8A+uXmNKRvSloqSz1lZkjghKzA4noqHZrTWkN77Tf/AD/6dqn1AFFFFAFFFFAFFFeZqA9oqBd+2FBJcQFKzQCoSckFUDnAIJ7JqUuDtGnHWgOqKhfu0ISVKUAlIJJ46JEnhxgCaGbxC0BaVApUEkHhooAjjwkEeugJqKrLxFsOJbKgFqQpYH+1BQFGeHFxHP3VWaARbQ+2tej+os6e0i2h9ta9H9RZ063yffD1ioB3RXAdHaPXSG527tGysKWqW95nAQpRTuusVAAkCdBPHTtFSDQ0VmVbf2+dKQVakggoWFTmWgBIykK9kQtJkiMvOpWtvLVRASpaiVIR0WlnprywgwNFDOmQe09hgDQ0VmGv2jWakghS4UAU+xLBVmDKgEiNTkuGlR2L7jHrm3rAfS2JKZIWuD0D7FlMRqCXIJ0y5TIoDTUUj2a2sbvEJygpXkSpaYJSgqShRRngAkBxPZx7jDygCiiigCiiigKWIXa0FtKEpKnFEdJRAACVK5Azwiu8Ouy43mUAlQUtJAMiULUmQSBxyz6ahxD263/iX+GujB/a1fKv/jOUBRvfab/5/wDTtU+pBfn2DEPn/wBM1Vq82ntmlLS46EqbnMIUcsNqd1gfu0lXm84oBrRST/GdpBO96IUpE5FxmSjeEA5YPsfSBGh5TXV3tdbNBBWsp3iM6Ru3JKe0gIkeYwaAc0Vn7nbi1QUQ4FJUohStQlKQh9RXJHTTLCkdGelpx0qwNrbUiQ7KZiQlZAUQTlJywFQJynWOVAOKSY9sk1duIcWpxKmxAyECekhYmQZgo0/jV26eYRtgxcL3YVDhUsJSZJUlBWArhACg2ogHWAeynlAZN39nTSlLUXnsy1qXPQEE5NBCeA3aB3hMcDVxnYi3Sy40AQl1xlatE/6G6yI1BlHsQEGesrXXTQUUBkGP2ZW6BCVugZUJ4oGiEMIBEI0J3CCSOMqB0MDq02MZauEBKlkiXZUQqcsoyKBEFPsyyOBSeGmla2qC/K0fJL/nbqGDOM/svYSkJ3rysqUpGYo6qRapAICBIy2iB3yo8YjXtNhKQkcAAB5hXdFSBDtEPZGvR/UWdMvEzH7lr/jT/al20PtrXo/qLOntQCqjCmUkENNgjUEISCD3aVjLzahlK3M+HlQCnklWVKiof5oKJBT1VCzM6mApvjwG9ooD5nj+NNutOo8AyKiQtORRzSyvTIkhaS5cgmFdIb06HQ3Gtqmm2lL8CSC02hRUAAlS0qUhtLcIOvsZgmAmAJ4GvoFFAYJG0LGYIGHCCsJbhLaQQlTiAZICUH/JN5ROsNaiBGuRgFuDmDDQVmzSG0zmmc3Djm1ntq/RUgr2uHNNTu20IkAHKkJ0SAANOwADzAdlWKKKAKKKKAKKKKAX4h7db/xL/DXRg/tavlX/AMZyjEPbrf8AiX+GujB/a1fKv/jOUBQv/aMQ+f8A0zVXL/Zq2fUVOspWoxJVJMALTHHhlcWI4dI9tU7/ANoxD5/9M1Xq7q5BMOtcebKu35auWrrQ0q3PiWjBy4HLGw9sCS4nfElRlZJjP1oEwMxkmNCSTAmp3sKZduSlxtCghpvLI1AKnBE9nRFVlvXKuLyUD4poA+txSx/6aosIfD6h4SsndI6Rbak9JzjDYHqArh7ZpcmX7mQ6OylqRBYbIiIy6QUrSR3CHF/TUeJrq42ZtlghbQVmy5pKjmyCEk66qA6ObjGkxpVTwq5/etf8J/NqBT14QoeEMpngpNuZA+c8oE98eip9s0evox3M+g3ssCYZVmabS2qCCUyJBJVqBodVKInhmMcTV+sjuL34d/7Zv+9d3LV2sAC8LcACW2G5JHujvM417AB6Kj23R6+g7mfQ1dFZlAuU5YuiqOO8abObTnkCIM66R5q9dNyoGLnKr/ayjKPMlRUfWr+1PbdHr6DuZ9DS1QX5Wj5Jf87dJkLvAAPCWlcZUq26WvDLldSkR3pNUFM3m/T/AJzXdq18Hb98jTjU+2aT5jupdDb0VmrE3KHApy53qI6m5QiTHHMNe+pnXXy2pKXsqiqQstpVlHvcugI7+PfUe26PX0J7mZ1tD7a16P6izp7WKxN24LnTcaPRG7ysqSUnf2mqpdUF6xoAml7e3ajiRsPCTvwmfJhu5Cc+Wd5M5DPCNIBnj0XaIVa+fAp3b4H0Wis1nuvhKP8AgHr69RJvLhSlIF43nTBUlLKc6QYjTOYmDBI51T2zS6+hbuZGqorMqF0f/wCqOP8Aoo5xxnsA5RxPHQACroHyka8AWUx3+6B+3TvqPbdHr6DuZmmorEr2nKboWpvmhcKEhvcdIiCffxMAmJmKv7u4MzduA/7W2QB6FIUft7PTL7ZpLj+AtKTNPRWYJfTA8LVJIjO2yZjiIShBOgPA9vmqlie0C2Ftodvmm1vHK2FMiVK7R0+8CTpw7aLtmk+D9GHpSRtKKzKjdE+UpHcGE9/CVGOM8+A7waFhibj5VucRS5u1ZVhDbSsp16Jjgf7H0PbNLr6Md1I2tFYHHNpFWZbS/iO73yilvNboUSeiJUUiIBIlUAdLlyu4lia7VlT1xeqS22BmVum45DQBBUSVHhrxA76n2vTxxz5MjupGhxD263/iX+GujB/a1fKv/jOUiwLFPCCw8l/whpxSlNqyBEANuAjQAk5gZkCIiKe4P7Wr5V/8Zyu8JqatFGqdMoX/ALRiHz/6Zqun1xmMExJgcTE6Dvrm/wDaMQ+f/TNVXxjGGbZJcfcS0jNGZZgEmYA7TofUa8/+oK9iXn+ho7PzEuwu2JxFhbpYUxkcKIJzA6AyDA1EwRGnprVMWCDmcJ6RSE+bKVEevNVdl4LSFJIUlQBSQZBBEgg8wRXVefHUjGTe3HQ0OLaWTMba7YOWO43dq5c75RSck9GMumiTKjOg04GtOKgvr5DLS3XFZUNpKlHsSkSeGp81Utm9pWb5gPMElElJChlUlQiQR2wQfSKo1cU0uHFk8+I5dt1JEkcaiqZ66UoAHlSLayyuXrRxFo6GXzGVZkQJEiQCUkjSQKmSg51B48wnKsjes1hjmInEnw8lsWOX2EjLmJ6McDmmM05tOyn1hbqbaQhbinVJABWoAKURzMACanqqlttcSWrMxtnc4ihVv4vbbWkrO+zxoNMsyRCesSoSdB6Xi/KU/Jr/AJkVbqoryhPySv5kVZStVXCyrXMZsWZUmZ81JsWsHnB7E+WtOSAft4j0U0S6QIBIBpdieHrdEIfW1p7kJ/tm9RFdISgnHbh828r7Uznqxbi07fknT+9oQuYTcIShK7lRIT71Ko9mtxxUJOpSrX3scDTBjZxSXw+XgXIAUrcNBakAg5CsDNGnbS5WBONJSlVy4TqdIjV+398CeKgrUnVI5TLlOEOSP808e72P/srZrTwqlHn8Pn/qYtHT/wAJcvj8v9i9eXaWm1uLOVDaVKUexKQST6hWL2Cw6yfubjErRbylPKWhaXOiEqJQtUDiQeiRJMT6n22O1TNhbb59KloUoIypAMlQUYMkCIB41ZwW2ZFqnwRCWG3UZ0BKAmC4kEKKeZ1EjuisMbjBvOfsei8y+Qsv9m7leKM3SbpSLdtEKYlUKPT5dUg5hJOunmoxLYkPYmxfF5adwnKGgNDGb3U6A5tRGsUbB4JeWzLgvbjwhxbhUnpKWEiPfKAOp1y8By4mjDLzEDilwh5tIsgiWlgDU9GNZkkjNII0gcNJs3JN7WsKvmRS5rieX9lhyMTaddKE3yxDcrUCrQoByzlmJSCePLWjabbpNnd2tuWVuG5UBmSYCZUEiBHTMnUaQPPTDEdkrZ+5auXW8zzEZFSR1SSJAMKhRJE9tcNbW2q71VmFzcNgnKUmOAJCVEQVZTJA5T2GoTTp03Sz5fsOHkU9pdhkXl3a3KnVoNqoHKkAhcKChr7kyNTrI7Klx7Zyyu7ljwjKp9qVto3mVSkgiZRMrQFAH/6kGDF8YvkYlbss2wXaLA3rpnoyTPSBhJSACAR0pjzTv7DMLxFOIEub5CQMoUMhISUgkRPVMRMfbMptJbpcsUKTukXsd2ntrMINy6loOKypkEyeegBMDSSdBIk60swrZyywhu4fQVNtqhbhUorCUpmEpAHCVGBqTPPSu8RtcPxJzcOFq4ctVElAUcyDwIOUiRMAjUSBNOr+1adbUy6EqQ4CCg+6HOBx07uFUtRSjnPH9CeLv7Cg2djirTNwUJfQglTZOYFJ4EEaHiBKTpoKqf4js8RubnDFtrWWwd4FCEKyKSDlIVmBSsp107qBtBZYdcW2GoQpBdAyBIzITnUoDMonMSpQOuvfTq8ftbXM+4WWC4QFOKyoKzyBVoVHz1bhyf8Aj9yOPTzJcJwxu3NsyykIbbKwlIkwMjh4nU6kmT205wf2tXyr/wCM5S9pUvMEagqV+GumGD+1q+Vf/Gcr1+xu9JX5/kya3vlC+9pv/n/bbtUv2k2bYvm91cIzoC8whRSQoSJBBB4Ej00xvfab/wA6vwGa7XxPnNZ/6g2tjXn+h07OrshtrdLaEoQMqEJCUgcAlIgAeYCr902gJGU6+eZqrWY2R2gu7l25Tc2pt0NLAaJChnEqB1OiiAAcydOlXnwfglhP+cjRLijSPMhaSlQCkqBBBEgg6EEcwRpUGHYY1bthtltLaBJCUCBJ4ml+1+EPXVo40w8WHFRCwSOBBKSU9IAjSR/ereB2K2bZpp10vOISApxXFZ7TJJ7tddK5/Dx+hbnwEw2re8bGy8FXud2FeEax1c08Iy5uhxnN6q09e1aafQGyCNfvq8VHUdcKX3KtuPmVKzG2exZv1W6hcLY8HWVdAdacvDpDKoZYCtYzGtBfXYaaW4QpQbQpRCRKiEgmEjmdOFKNjNrkYjbF9Da2wFqQQuDqkJMgjiIUPTI5VEN0fHHkS6fhY/rKXnjDxu0UIbNjuyFqlOYSJMyc2bOExAiPTEu12ybt47bLbuVsBheZSUzC+qeSh0ujGs6KPp0pomoK1m7+gavAVSxPDS6IDzjWnuCB69J+0U4fuUlAAGunopNieHKdEJeca09wQPXpPqIrokoai2yXzo5zuUHcfpdeogVs6WkoQbh08ToQkav2/AEEjr5uJ1SD3U3Gz+oJuLkx8b/ZNKFbPKaShJuHSdToQBq/b8AQSOtm4nVI8xaW2GhR6N2+vKYIDiDBB1BhGlbdabcU9/XNefywYNHTUcd21wxu8vnkW4nidyrE27U2SXbJSZW6tOYBUEzJ6AggDKRJmRyqXG8Kvl4hauMXCW7RuN81zVBObSOlmTCRJ6JE1NtRtsxYLYQ8HCq4UUpyJCogpBJ1GkqGgk91V8dXiQxG2FuEGy035OWesc0z0upGXLzmdKxRvDpLD48/3PQdZO8Q2qdbxNizTbKW26gqU9rCePDSITGsmekPTwxtyFYsvD9ysFCM29mR1Uq1EaJhUZp4wOddObaEYsnD/B1wpvPvp6PVKurGqdMuaetpFXto9rLawShVyvJvFZUwkqJiJMATAkE+eo28Fty1jPr+xN87KGD7Kus4lc3SrpTiHwcrJmE6pIPWiEwUiBwPLm4RgLCbhVyllAfUnKXAIURoIJ4cABPGAKU/4LQrE04iHnCrJlDYjIRkKePHLrmjt1qHF9iVvYpb3qblaEsgAtATmAKiQDMAKmFAg/2NqTzLl09AlS4Hew+MX1wHjfWwt8iwG4BGYazxJzAadIaGT2UbJbWvXdxdNO2q2EsKhKlT0tSIMiM0DN0ZEHzEt9osRct7R11povONplLYmVHTs1MDWBrpUWymLu3Vo288yphxQOZsyIgkSAdQCBIB7efEw6cXLaunyJWGlZxhOyFtbXD1w03Dr5JWoqJ6xzKCQT0QVa1SxjYVFxiNveqdcSq3AhsdVWUqUNeKdTqOY00rnZnD8RRdXSrt5K2FqO4SmJSMxiBHQARAgk6xxgk8bHbLu4c1cFy4cu86i4lMGRAUSACoytZ494FWtxbe7P5sjDxWDRu4e2pxLim0KcRORZSCtM8cqiJTPdSnaLZu2xRgIcUVoQvMFNLEhSZSRIkdoI+41W2M2o8aWri1sKYGZTRGcmRlEkKypIPSjhoRVLDrOy2ftSFvOZHXessFRKingAhOgCUzMf8AQVVRlF1ncuCJbTXka60t0tuW6ECEolKR2BLawBr3CmeD+1q+Vf8AxnKW2zwW7bqSQUqJII4EFtZBHoplg/tavlX/AMZyvY7H/ZX1/Jj1vfKN77Tf+dX4DNSOJhRHea98H3nhjU5VLIidYC2W0hUcxmSofNNeNu72TlyuJ0cb4lJ7R75J4hXMd8gc+3aTnFNci2hJJ0zJ7I7bKvbi5aVbLZFuqApRnNqRCtAEq0mAToe6Tqa9NZfaLEsQRe2qLVhLlssjfrPuRmhWsjLCNQYMnTXhXk0py8OPqa/dWcmuZtCoSI/vUFSN3BAIBiajmok4UtvHmSt1uxXb7T2y7pdql1JuGxKm4MjhOsZSRIkAyKaUtY2ctkXK7pLSQ+sQpzWSNOUwCYEkCTTKarLb8IV8wqayaRMGAOQ4CslsrsxcW1xcuPXi7hDypQhRMIEkzqTBg5YTAj0Rp6umoTtZRGZLoSPgBRy8Kzm2m16MOtw8ttbgUsIhECJBMknQCB6TFQ7b4Re3DbQsbgW6kuSslRTmTGnAGYOuU6GtEUAphUK4TI0Po89T4bUnz5DNV6kdleB1pDokJWhKxmGUgKAIzDkYOoqhi9vaKUk3BbCo6OdeUkd3SEiTXu1GAJvbRy3UtTYcjpJ4jKQoaHiJGo513gWBotrVpid4GUBIUsCTx9XHh2RSElDxJtPyx6lNSDmtrSfzyvsZ++tLDMMhZiNYdnXesf7veFfok8qlwq2w4OKyqSVhRjOojnoETCVDsOtNsVYTmT0U9Uch+/tP7/bSQYZeN4uktNMiwUklaoRnKyCTJPsmbeRAHRj016Pf3pJOUuD+Ljn5Hn+y1qJqMMP/AI/jJrXrVCykqQlRQcySpIOVQ90meB7xSDbnGry2ZbVZWwuFqXlUMqlZUxoYQQdTpPAc+NSbb4ldsWuexZD7udIKSCqEQZUEggqMwOPOaaMOOqtklSUofLQJSTKEulPVJHFIXppyrzY4qTproem82kVNotpm7G18IfCsoygpQApWZXISQO3WRwrldla4lbsuONJdbUEuNhxOozD7OwjgY56VQ2Rs7t2zW3iqW3FqcV0SG1AtjKRmCRlPSBI5xFS7abNPXduhq2uTaFCwZRmSCkAjL0CCIkEDhpVqintunfHkRlq6+h7tzc3yLdJw9CXHd4nMCEmEQZICiB1so7gT5w1vbd121WgK3Ly2iApOu7cUmJHbCj9lUNp1XbdirwOHLlIQElWUlUEBSoMJKokwas4K/cGzbVcIHhO7laEkAZ4OnYCdJ5Ak1HwJquP1/wDBzM9ZvLwXClLvHV3SkLmUyT01AJSCvkNTJ7SOyWF9mxTC5tnF2yrhCVIUZCkwQSkxrBgiU8jOo0MexWMXN7bu+HWoZOcoCCggLTzlKyZAOk8D6DXG12NXlq5aosrUPNrXlchJIQkFICRlIDYiTmOgiumXOsbru+RXl5DDCrFbFmi1VchVyGlBLiiCoqhULCSZUEmOPJOtUNlWbmxsHV4i+XlNlxwqBLhS2lIMSQCrqkx3xU19sKy7iTV+VuBxoAZARlVEhJ7RoTIGh9cxWjWIKxN8PbtWHKRCAchmQBEdYnrZs2kHTlUWmnldXy+iJyuRJa7YeF4a7dWLaluJCwhtxMEuJjQgK10M6HXhxrjCLFWIWDXjS1QHJzbsgiIJyqiZQSnimfviml6wbazcFmyjOhCi00lISkq1MQmOJ801xsU9dv2iFXjQaeJVIjKMoOiiJOUxy/vRJtPu1zx1HB+L9hoy0EusQAEhSgANAIbXoO6KYYP7Wr5V/wDGcqrZLSte8B9hZCoWdAtR6ywfeJSCArgcx5CTawUHcgwRnW6sTocrji1JkcuioGDwr2uz6b09NRZi1JbpNokvcPzqC0K3bqdAqJBHvVpkZk90gjkRVC6Mkb9paVp6rrGZfoBQM4HMpUnLpxVTuiu5QQb4fvbv025P3sV4XR+9u/qw/T1oIoiopE2Z/ej99d/VR+no3o/fXf1Ufp60EURTahbM9vfjrv6sP01G8+Ou/qo/TVoYoilIWZ7efHXf1Ufpq9D3x159WH6atBFEUpCzPbz467+qj9NRvPjrv6qP01aGKIpSFsz28+Ou/qo/TUbz467+qj9NWhiiKUhbMy8yhZSVLuVFJlJNoklJ01E22hkD1VLvPjrv6qP01Nr/ABJDIBXOs9VJVAAkkwNABzq1FKQsz+8+Ou/qo/TUbz467+qj9NWhiiKUhbM9vPjrv6qP01G8+Ou/qo/TVoYoilIWzP70fvrv6qP09G9H767+qj9PWgiiKbULZn96P3139VH6ejej97d/VR+nrQRRFNqFsz+9H767+qj9PQHfjrv6sP09aCKIpSFiDwj468+rD9PXKt2r203TyfeLYWEelKGkhfmVI7q0MURUkCotKuICkFtgGSlUBbscAoDqt8DB1VwIAkKa14pQHExXoNAZu7twUXDhzZ0uwk51aQURAmBWkpBce0XPyp+9FP6AKKKKAKKKKAKKKKAKKKKAKKKKAKKKKAQ7VdUfwPfhmn1IdquqP4HvwzT6oAUUUVICiuFPJBAJAKpgTqY4wOdd0AUUVwp0AhJICjMCdTETA5xI9dAd0Vw06FJCkkKSRIIMgg8wRxFd0AUUUUAUUUUArvrZK7lkLSlQ3bxhQChMs66867wBMWzYGgAMAcuka9f8qa+Te+9mjAvJ0fO/mNAULjye6+VV/wDCn9IH/J7v+Nf3Jp/QBRRRQBRRRQBRRRQBRRNE0AUUTRQBRRRQCDazqCOO7fidf9M+aavbi5/es/8AAv8APqltV1R/A9+GafVAKTDT4UM7jRTzCWlJPoJdVHqNZu+2duFqcy36kA7/ACgLILZWBlJI6wRJ6PRgZdZBKtjWTuP2bWy1LVmdClqWolJQDKzdk65J43a+PHI3Mwc0gVYxgdwyhTqL1Sw308m8XmyFxxRhRWSAGCkaakNE6k1cssBdIQtWILUgllU7xSAUJyZkdYHVST0iZ6agQeNTvfsxtVZuuM0TlyCI8H4dCR5Onn7pfaI7c/ZxblDic7oLiA2pQyTkzLUUjodEKzwQOOUc5JgFFrZK5SkJ8YuFQCUr9kXKjltQRJWchK2n1SBPs8cBBm/wZcqfDqrucqiUdaUpJbmOlGqWwCOqSVGI0qwn9nFsFhUuE5ioyUwslVwo5gEjN5SsdwCewzq6kGc2T2ZdtBlW+p1KW20IT1UJCUISQEax0kEgz7szwmtHRRQBRRRQBRRRQC9/ypr5N772aMC8nR87+Y0P+VNfJvfezRgXk6PnfzGgKD/k938ov7k1RxO0YaQ844VJQN4txRccMDUk9aR3BPDkKvP+T3fyi/uTXt9bpcDiFpCkLzJUkiQoGQQRzEV5vbpOO2maNBXZn9n3LS9ZD1up1aCSmS8+lQUmJBlczw17DHA0y8RNct6B2C4fA9Qc+3nUmDYMzbNpaYbS02DMJ7+JJMknvJ5U1vGkiMv3z6axXOSlOMnS88neoqk1kxmGX9hc3Dtu0ta3mCc4Lj4gpOUrSSrVQPRKxr3wadeJG+176y/+ZVHFRa4c1cXoYSFRmcU2gBbhKhoT3qIJPpPCl7n7TLZGHtXyw4lt5WRKAnMvMCoEcQCBkJmft0qN2pLMG64ceYqK96jhvHbVeIqw7/NbxCMxVv38k5Qop9tnqkGSI5dk9bU49aYcpkPrugX1EJ3b75gDLKleyjojMOEnurSWaWnMtwhKZdQkhzKAtSCApIJjNEEGDXV3hzTpSXW0OFCsyM6QrKr3yZGh7xTv2pK2655HdquRXTgTYTlzPZeGXwl/KB2RvOHdUN5ZMstrdcefQhAzKUbq4gQIn2zjECnjdqpQkcPvqhieGt3DK2XU523BCkmRI841BkAyOyq95qqnJun5k7Yu6SKGEpYuGkusPvuNKmFC6uIMGDxckEEUxVak/wCq9/yqH3H7KrYXhbFlbhtoBpluT0laCTJKlKPaeJNMGVBYSUkEKiCDIIPAg8xR6upfhk6+ZKhGspCrG75q1ZU7cXDzbaYBVvHOZgABMqJ82tdYelDzaHmrh9aFjMlQfcgg9xPaOBGnDTWr+0OzrL7JafSHW18UmRqOBBBkHvFV0YQ0m38HSnIzuy2Ep0hJBBA74J17da6TnqQ8MpO/mVUYyykqF7y0KRmbeU8ktvDMXS6nooPAyRPaeNbmvm2EbItYdbllkrUlQuFkrIJJLYHIAAQkcq+k16vZncLu/MyaiqQUUUVpOYUUUUAUUUUAUUUUAUUUUAUUUUAvf8qa+Te+9mjAvJ0fO/mND/lTXyb33s0YF5Oj538xoCg/5Pd/KL+5NL9rrW4ctnkWjgafPUWdI6QJEwYJTImNJ9NMH/J7v+Nf3JqV7rK85++vM7e62s06CuxVs0xcItGk3Swu4CfZFDWTJjWBJCYBPMg8eNMqSbY4Cu9tFsNvFhSik5xOoB1SYIMHuPIceFX8GsFMW7TS3FOqbQlJcVxWQOJ//T5zXmSprdeehqVrBUstp7W4fetUOJW6zIcQQeRyqGohUEwYnjV27wll1vdONNrbEdBSElAjhCSIFQWeztu0+4+2yhDzs53AOkqTJ9ZEmONMaiTSfhsJPmeJSAIGgH2VmNmdq37m8umHbVTKGDCHDPS1gAyIJUOkMpiO3jWzdfQWwANdOXCqtdJqMMYdrj0KpuWeBI3cqSIB0rK7b7bpw1DSlMuPb1ZSMhAiBPEgyTyHOD2V5imzFw5ibF0i6U2y0kBTAmF6qnnlIUFAEkSI05RpopuXh3O106CuNYFe0WAt31oth0rShwJMp0UCCFDjI4gaGutnMHbtbVthlRW22CEqUrMTJJJkacSdBoOFSX6W7hD1tvAFKbUlYQsbxCVpjNHFOitCR2Uv2Q2YRhtoGA6VgLUorXCdVwIA4AaDnxPfVb8FXz4E/FfqM8SxtlgoD7yGy4cqM6wnMewT6PWO2odo8NcuLV1pp0suLTCXBxSZHZqAYgkawTVbaLY62vlNKuEFRZJKYUU8YlJjiDlGlVNusSvmWmzYMh5anAFyJyp80iAToVcvTImKTcaefPgQ8J3wOMLwl22smmX3i+4hq4lZJPFJIAKtSACBr2cuFfRaxuNyWzPRJZf4HUHdnge7tqdWFriDdXRAJ/1ACeUEpQFRp216Wj2mOnppz52Zp6blLBq6K+ZYHte7cYhcWc3iPBp9kUWoVlITqNzpmmUmTmGtPhgkEkXF0Cfj1HXmYMp105QI6ISCQe0u2acXTT/n1KLRk+Br6Ky7ra0BSjdPgAFStWzAA1MboxoOA9VJNkdrkYiha2Lm6AbUEqCwyDqJBENkEGDznTUUXbNNpunQ7mV0fQ6KxmI3iGMu+vnGi4oJTncbTmI4ADJHPWBrPSnSucdvhaWzj7txclDYJOVSSrpEDQBIEkkDXRM6ZeNQu26brDz5E9zI2tFYTZ3EEX1si4beughYIAU6UqASSkpOQ66jrElX+7jV9+1yJKl3T6UpGqi9lAA5kwOXM69pNH23TTppjuZNWayishap3yUOt3jziI6CkOoKTB49FML1BBzZvXVN/aRtF4izVevi4cEpRCIMzAzbmASASBPLvEyu2abdU/sQ9GSN3RWWXYLJJNzc6xwWkcJ4AIAHHlx9AjjxUedxck9u+I15GEgDTsjKeYNV9v0vMt3Ex4/5U18m997NGBeTo+d/MaV4ZbFN22S6657E6OmoECFM66JGvedaaYF5Oj538xrXpzWpFSRxknF0yhceTXn8Tv2JFTLPTM8Mx++obnyW98738ooxJakpdKE51gLKUzGZQkpTPKTAnvrB2/hE0aHMuXjyVRl5d0eisVjm1F2ziVvbNWhdYdy53oV0ZJCiCOinIIUc3HukGrGwuM3dzbqXe2/g7gWQkQpOZOmuVRJEGRPOK0lefqTfeNzSZ3ivCqPKy1zbYl42QpDiPF+TpJ6MzlM6RmKs8EEGI9M7Ozt0qmTw/wDJquoamo2yhFTxTsm1J10OazGJNYkcTZLSmxYhPsoOXNOuaZGYnhlKdO3nLy6xhltxDTjqEOOmEIUoBSz/ALRxOunn0q3XOLcc0WasXbQ4oq2tXXkNKeU2mQ2nirUDkDoJk6cAag2Rx1V7Zt3C2iypyegTPAkZhoDBiRI9fE6G4tAlIMz/AOcqr1ecXprbJZ6lYvdlPBnMM2Ft2L969QXN6+FZgVSgZyCogROpHMkDlyiTbTZFGI24ZW4tsBYWCiDJAUIUDoodL1xUO2+J3zDTarBhL6yuFgiYTGkAKSdTz5Vo2yYEiDAkcYPMTzo5TVTv+IVHMaIrG0DTSGwSQ2hKAVGVEJAEk8zpxqpirtyB7AhtWnu1EGe4QB61Uq25TiJQz4uKAreeyZsvV0jr6ZZmY14Rzpxi+JeD2zjykle6bUspR7rKJIE8POeApHDUsO+X/ZE1uTjbXmhDcO3hZG9Q0Du3pkqCoymZCRlnLwgwadIXd5xmQwEz0oWsmJ1iU8YpJhe0wv7JNwltTeZu5GVRmClBGhgZh3x29lPNpl3AtXjaBJuMp3YVETInjpOWYnSYnStWrLEU4pZf0z8zNp6TXxt8OmfQs4itwMuFkBToQotpV1SuDlB1GmaOYpRsRc3rlrmv0Bt7OqAIBKNIKgDCTMiOwA86tbLLuTZtG8AFzB3gTEdZUdXScuWY0maXYXtrvsSfsvB3E7gE709VUZeUdEGdDJmsqi6lFJOuZqtWmd/45YOJ+Lsq97lnNHQnJny9vU1mInSntpZNtJytoQ2mZhCQgT2wkATXQt058+VOeMuaBmyzMTxidYrObHbVvXjlyl21XbhlYSkqnpcZBkAZhAJiR0h5zDW5XFYVXkm6eS7tJsbbX+7Nwgq3RJTCinjEpMcQco9VOHWgpJSoBSSCCCAQQeIIOhHdWXttinEYsu+8KWUKSRuDMCU5YnNGURmAjjHZJ72ixLEEXtqi2YS5bLI3yzxT0oVJkZIRqDBk6coq1bqipfpRF1baL+P44xh1oXVoIabypCGkjiowAkaAfZXg3GKWHuixco/hUBP2EKT3jTmKZ3TLa07twIUlemRYBCo1jKdFcJ9FR3V01bMKWqG2WUSYGiUpHIJH2AVRNUq96ya+xX2d2fasrdLDIVkTJ6RzKJUZJJ8/ZFdO7P26rlNyppBfQMqXCOkBr6OZ14615gG0DN6yHrdWdBJTqCkgjiCDqDqPWKU7D4DeWwf8MuvCc65b1Uco6UnpdXNI6I0EacanxeJt0/yMYSWA222restxubRdzvVlKss9GMsDQHpGTE6dE1a21s7x20KbFwNP5k6kxKRMgGDlJ017j20xfxthDyGFPIS84JS2VALUNeA9B88Gose2gZsmS9cLyIBCZgqJUeAAGpOh9RqYt+Go5/JD52ybZ1t1KrYPqSt4MLDikiEqX7BmI9PcPMOAcYF5Oj538xpVgl+h91h1pWZtxp1SVDSQSx26jzGmuBeTo+d/Ma9vsv8AaV+f5Zi1feYvuj/lb3zvfyCrFymFq85+2ulOhhxzeQGXVZgs9VKiAkoX70EiQo6EqKdDlzQOWi2YSEqcZHUKektse8UnitA5FMqA0IMZqp2vRerDw8UW0pqLyVfGrO+3G9Rvsubd5hny9uXjFJdudl3r5lDbNyq2KVhRImFCIg5SDpxHKfWB7ZO2OIC+Lb/hAEaNvZNE5Aojd8cmnGO6nhvR7x76u/8Al15fdTg1KKf2NO6MlTZKw2UoSkkqIABUeKiABJ7zxrpDgOoII7jNVXbpKklJQ/CgQYt3wYIjju9KQbFbMM4a0422q4WHF5/ZGHBGgAEBschqedUWjJptp38id6svY1sZbXVwzcPIKnGCMpCiAYOYBQ90ArWO81cudobdu4RbreQl90ShsnpK4x3akGJ4xpNIF7Or8bi+8If3Yby7jcvR1csTljLPTiJzUwvsCtHrpu6cYcU+1GRe6f0gkiRlykgkkSK6PSlhSt46cPIqprlRoCrtPCkvjNq+tn02dykqyrb3jZndrIICtNeOoI4xoaYG9T71z/hd/wCyk2zWztpYBwWzTqd6QVEtvKOk5RqjQDMYHfzqi0pU2075YLOa6qiTYrBbi1tA1cvm4cClHNKlZUmIQCrpECCde2OVaO2dCVSRNZja5dy7aqTZLW0/KYUpl0aA9IA7s5SRzjlHOavYNcrRbtJfK1vJQkOLDLsKUBqR7GOfcKvs1b7ys30/YjdGto6uXQpUgRSy/wARLRADLrkji2AQO4yRUOL+zMOtJU80pxCkhxLLuZBIjMOgPvHnFLdi8LNjaJYcdefUCTmLD0JBiEJlJISI5niTTu5SbnKLvpTIclW2LrzPMUxdSkkeDPp9jeGqUjigietwHE1YsNp1uuLSbV4BKlCQBAgnrSQAe4E1LjFwFJMIdPsbw9pd4qQQB1OZqbGnlOMOoZU606pKghzcOnIogwepWhpPTiu769cZM+2W+1qeiyM6KzWxls9bWiWrp1190FRz7p9UAnROZTeZUdp7Y5VUwfB7hrEri5cuXnGHQcjJZfhMkECCjKkJAIGXUzrznL7PK3xx5PJq7xYLOxeA3lsq4N5deEhxYLeqjlAzSel1JlPRToMte4vtHdN4lb27dqXLd0DO90uhqqdeqnKADB4zpU+1j1w5aOJslLbuDGVSmXRpIzAEtkAlMgGPVxqxgNw6i2aTclbj4SA4pLDoBV9DXSBOkkEwJq2yb8co3yqn04ld0fdTKO3NnfuNNjD3UtOBfTzQJTGkEgiAdSI19EHRMBWVOcgqgZiBAJjUgchNZPGbO8cxK3eZfcbtWwN61un+n0lFXRDcKzJIEk9GJHe8xW5Wph1LJcQ6pCg2ssOkJWQcpPsZ5xyNRLSntiq9H6kqcbbsW7QbDN3d7bXSnXEKtiISkjKrKrMP4ddCRxEDSK0VxbpcQpC0hSFAhSSJCgdCCOYis7sYLlm0Si9W688CrpBl9cJ0hJVuukRrr3xyqbaqzN3aOsIVcMqcAAWm3f5EGDCAcpiDB4H0UenqOSi7pc6YUo1Y1wzC2rdsNMtpbbTMJSIGvE+fvpDsQvEjv/GIbHTG5yZeHSzdX3PVjN0tTNXtnWTbWrTK1XDym0wXFWz4KtTHuDoAYGvACmXh49499Xf/AC6q4TVrbd86ZO6OHYsv9jbZ68bvFoJfaACTmIT0SSklPMgkx/1pdiu0llcXpwp9tTi1AEhSfY5Cd4BMgyEiZAjlNRbK2F4xc3K7q4efadVLSNxcHJ0iZgtAN9GBlTI9QrR+Chx0ON28vZcodcaLWVPYVLSFkcdEg+iZrqtLU3VTeMcVRTfGr4FnCbVLb7TbaQlDbLgCUiAlMshI7uqqP4T2UywLydHzv5jVTd7gZEEOXT3uiNABpnKZ6LaJ0TOpMSVKJLWztQ22lCZISAJOpPee0njXsaMHpwUWZJvc7JVJkQdQaXjBQn2pbjI96gpKPQlaVJR80CiiupUPFbnwl76LH5NHitfwl76LH5NFFAHitfwl76LH5NHixz4S99Fj8miigDxY58Je+ix+TR4sc+EvfRY/JoooA8WOfCXvosfk0eLHPhL30WPyaKKAPFjnwl76LH5NHixz4S99Fj8miigDxY58Je+ix+TR4sc+EvfRY/JoooA8WOfCXvosfk0eLHPhL30WPyaKKAPFjnwl76LH5NHixz4S99Fj8miigDxY58Je+ix+TR4sc+EvfRY/JoooA8WOfCXvosfk0eLHPhL30WPyaKKAPFbnwl76LH5NHitfwl76LH5NFFAHitfwl76LH5NHitfwl76LH5NFFAHitfwl76LH5NHitz4S99Fj8miigLFlh6WpyyVKjMtRKlKjhJPIcgNBOgFWEqn/AM7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5" name="AutoShape 11" descr="data:image/jpeg;base64,/9j/4AAQSkZJRgABAQAAAQABAAD/2wCEAAkGBhQSEBUUExQWFBQUGBgaGBcXFxwXGBcZGB0XHhwYGh0cHiYgGBwlGRgbHzEgIycpLCwtGh8yODAqNSYsLCkBCQoKDgwOGQ8PGi0lHyQ0LS8sKTAtLSwwLTUsKSkqLCwvKi0pLSwsKiwsKSwsLywpLCwsLCwsLCwsLCksLCwpKf/AABEIANYA7AMBIgACEQEDEQH/xAAbAAACAwEBAQAAAAAAAAAAAAAABQMEBgIBB//EAE0QAAEDAgMEBAYPBgUDBQEAAAECAxEABAUSIQYTMUEiMlFhFBU0cYGRIzNCUlRjc4KSlKGxs9PUB1NysrTRFiRDYpPB0vCipMLh8UT/xAAZAQEAAwEBAAAAAAAAAAAAAAAAAQIEAwX/xAAzEQACAgECAwUHAwQDAAAAAAAAAQIRIQMSMUFRBBMiYaEUMkJxgZGxweHwBTNiclLR8f/aAAwDAQACEQMRAD8A+uXmNKRvSloqSz1lZkjghKzA4noqHZrTWkN77Tf/AD/6dqn1AFFFFAFFFFAFFFeZqA9oqBd+2FBJcQFKzQCoSckFUDnAIJ7JqUuDtGnHWgOqKhfu0ISVKUAlIJJ46JEnhxgCaGbxC0BaVApUEkHhooAjjwkEeugJqKrLxFsOJbKgFqQpYH+1BQFGeHFxHP3VWaARbQ+2tej+os6e0i2h9ta9H9RZ063yffD1ioB3RXAdHaPXSG527tGysKWqW95nAQpRTuusVAAkCdBPHTtFSDQ0VmVbf2+dKQVakggoWFTmWgBIykK9kQtJkiMvOpWtvLVRASpaiVIR0WlnprywgwNFDOmQe09hgDQ0VmGv2jWakghS4UAU+xLBVmDKgEiNTkuGlR2L7jHrm3rAfS2JKZIWuD0D7FlMRqCXIJ0y5TIoDTUUj2a2sbvEJygpXkSpaYJSgqShRRngAkBxPZx7jDygCiiigCiiigKWIXa0FtKEpKnFEdJRAACVK5Azwiu8Ouy43mUAlQUtJAMiULUmQSBxyz6ahxD263/iX+GujB/a1fKv/jOUBRvfab/5/wDTtU+pBfn2DEPn/wBM1Vq82ntmlLS46EqbnMIUcsNqd1gfu0lXm84oBrRST/GdpBO96IUpE5FxmSjeEA5YPsfSBGh5TXV3tdbNBBWsp3iM6Ru3JKe0gIkeYwaAc0Vn7nbi1QUQ4FJUohStQlKQh9RXJHTTLCkdGelpx0qwNrbUiQ7KZiQlZAUQTlJywFQJynWOVAOKSY9sk1duIcWpxKmxAyECekhYmQZgo0/jV26eYRtgxcL3YVDhUsJSZJUlBWArhACg2ogHWAeynlAZN39nTSlLUXnsy1qXPQEE5NBCeA3aB3hMcDVxnYi3Sy40AQl1xlatE/6G6yI1BlHsQEGesrXXTQUUBkGP2ZW6BCVugZUJ4oGiEMIBEI0J3CCSOMqB0MDq02MZauEBKlkiXZUQqcsoyKBEFPsyyOBSeGmla2qC/K0fJL/nbqGDOM/svYSkJ3rysqUpGYo6qRapAICBIy2iB3yo8YjXtNhKQkcAAB5hXdFSBDtEPZGvR/UWdMvEzH7lr/jT/al20PtrXo/qLOntQCqjCmUkENNgjUEISCD3aVjLzahlK3M+HlQCnklWVKiof5oKJBT1VCzM6mApvjwG9ooD5nj+NNutOo8AyKiQtORRzSyvTIkhaS5cgmFdIb06HQ3Gtqmm2lL8CSC02hRUAAlS0qUhtLcIOvsZgmAmAJ4GvoFFAYJG0LGYIGHCCsJbhLaQQlTiAZICUH/JN5ROsNaiBGuRgFuDmDDQVmzSG0zmmc3Djm1ntq/RUgr2uHNNTu20IkAHKkJ0SAANOwADzAdlWKKKAKKKKAKKKKAX4h7db/xL/DXRg/tavlX/AMZyjEPbrf8AiX+GujB/a1fKv/jOUBQv/aMQ+f8A0zVXL/Zq2fUVOspWoxJVJMALTHHhlcWI4dI9tU7/ANoxD5/9M1Xq7q5BMOtcebKu35auWrrQ0q3PiWjBy4HLGw9sCS4nfElRlZJjP1oEwMxkmNCSTAmp3sKZduSlxtCghpvLI1AKnBE9nRFVlvXKuLyUD4poA+txSx/6aosIfD6h4SsndI6Rbak9JzjDYHqArh7ZpcmX7mQ6OylqRBYbIiIy6QUrSR3CHF/TUeJrq42ZtlghbQVmy5pKjmyCEk66qA6ObjGkxpVTwq5/etf8J/NqBT14QoeEMpngpNuZA+c8oE98eip9s0evox3M+g3ssCYZVmabS2qCCUyJBJVqBodVKInhmMcTV+sjuL34d/7Zv+9d3LV2sAC8LcACW2G5JHujvM417AB6Kj23R6+g7mfQ1dFZlAuU5YuiqOO8abObTnkCIM66R5q9dNyoGLnKr/ayjKPMlRUfWr+1PbdHr6DuZ9DS1QX5Wj5Jf87dJkLvAAPCWlcZUq26WvDLldSkR3pNUFM3m/T/AJzXdq18Hb98jTjU+2aT5jupdDb0VmrE3KHApy53qI6m5QiTHHMNe+pnXXy2pKXsqiqQstpVlHvcugI7+PfUe26PX0J7mZ1tD7a16P6izp7WKxN24LnTcaPRG7ysqSUnf2mqpdUF6xoAml7e3ajiRsPCTvwmfJhu5Cc+Wd5M5DPCNIBnj0XaIVa+fAp3b4H0Wis1nuvhKP8AgHr69RJvLhSlIF43nTBUlLKc6QYjTOYmDBI51T2zS6+hbuZGqorMqF0f/wCqOP8Aoo5xxnsA5RxPHQACroHyka8AWUx3+6B+3TvqPbdHr6DuZmmorEr2nKboWpvmhcKEhvcdIiCffxMAmJmKv7u4MzduA/7W2QB6FIUft7PTL7ZpLj+AtKTNPRWYJfTA8LVJIjO2yZjiIShBOgPA9vmqlie0C2Ftodvmm1vHK2FMiVK7R0+8CTpw7aLtmk+D9GHpSRtKKzKjdE+UpHcGE9/CVGOM8+A7waFhibj5VucRS5u1ZVhDbSsp16Jjgf7H0PbNLr6Md1I2tFYHHNpFWZbS/iO73yilvNboUSeiJUUiIBIlUAdLlyu4lia7VlT1xeqS22BmVum45DQBBUSVHhrxA76n2vTxxz5MjupGhxD263/iX+GujB/a1fKv/jOUiwLFPCCw8l/whpxSlNqyBEANuAjQAk5gZkCIiKe4P7Wr5V/8Zyu8JqatFGqdMoX/ALRiHz/6Zqun1xmMExJgcTE6Dvrm/wDaMQ+f/TNVXxjGGbZJcfcS0jNGZZgEmYA7TofUa8/+oK9iXn+ho7PzEuwu2JxFhbpYUxkcKIJzA6AyDA1EwRGnprVMWCDmcJ6RSE+bKVEevNVdl4LSFJIUlQBSQZBBEgg8wRXVefHUjGTe3HQ0OLaWTMba7YOWO43dq5c75RSck9GMumiTKjOg04GtOKgvr5DLS3XFZUNpKlHsSkSeGp81Utm9pWb5gPMElElJChlUlQiQR2wQfSKo1cU0uHFk8+I5dt1JEkcaiqZ66UoAHlSLayyuXrRxFo6GXzGVZkQJEiQCUkjSQKmSg51B48wnKsjes1hjmInEnw8lsWOX2EjLmJ6McDmmM05tOyn1hbqbaQhbinVJABWoAKURzMACanqqlttcSWrMxtnc4ihVv4vbbWkrO+zxoNMsyRCesSoSdB6Xi/KU/Jr/AJkVbqoryhPySv5kVZStVXCyrXMZsWZUmZ81JsWsHnB7E+WtOSAft4j0U0S6QIBIBpdieHrdEIfW1p7kJ/tm9RFdISgnHbh828r7Uznqxbi07fknT+9oQuYTcIShK7lRIT71Ko9mtxxUJOpSrX3scDTBjZxSXw+XgXIAUrcNBakAg5CsDNGnbS5WBONJSlVy4TqdIjV+398CeKgrUnVI5TLlOEOSP808e72P/srZrTwqlHn8Pn/qYtHT/wAJcvj8v9i9eXaWm1uLOVDaVKUexKQST6hWL2Cw6yfubjErRbylPKWhaXOiEqJQtUDiQeiRJMT6n22O1TNhbb59KloUoIypAMlQUYMkCIB41ZwW2ZFqnwRCWG3UZ0BKAmC4kEKKeZ1EjuisMbjBvOfsei8y+Qsv9m7leKM3SbpSLdtEKYlUKPT5dUg5hJOunmoxLYkPYmxfF5adwnKGgNDGb3U6A5tRGsUbB4JeWzLgvbjwhxbhUnpKWEiPfKAOp1y8By4mjDLzEDilwh5tIsgiWlgDU9GNZkkjNII0gcNJs3JN7WsKvmRS5rieX9lhyMTaddKE3yxDcrUCrQoByzlmJSCePLWjabbpNnd2tuWVuG5UBmSYCZUEiBHTMnUaQPPTDEdkrZ+5auXW8zzEZFSR1SSJAMKhRJE9tcNbW2q71VmFzcNgnKUmOAJCVEQVZTJA5T2GoTTp03Sz5fsOHkU9pdhkXl3a3KnVoNqoHKkAhcKChr7kyNTrI7Klx7Zyyu7ljwjKp9qVto3mVSkgiZRMrQFAH/6kGDF8YvkYlbss2wXaLA3rpnoyTPSBhJSACAR0pjzTv7DMLxFOIEub5CQMoUMhISUgkRPVMRMfbMptJbpcsUKTukXsd2ntrMINy6loOKypkEyeegBMDSSdBIk60swrZyywhu4fQVNtqhbhUorCUpmEpAHCVGBqTPPSu8RtcPxJzcOFq4ctVElAUcyDwIOUiRMAjUSBNOr+1adbUy6EqQ4CCg+6HOBx07uFUtRSjnPH9CeLv7Cg2djirTNwUJfQglTZOYFJ4EEaHiBKTpoKqf4js8RubnDFtrWWwd4FCEKyKSDlIVmBSsp107qBtBZYdcW2GoQpBdAyBIzITnUoDMonMSpQOuvfTq8ftbXM+4WWC4QFOKyoKzyBVoVHz1bhyf8Aj9yOPTzJcJwxu3NsyykIbbKwlIkwMjh4nU6kmT205wf2tXyr/wCM5S9pUvMEagqV+GumGD+1q+Vf/Gcr1+xu9JX5/kya3vlC+9pv/n/bbtUv2k2bYvm91cIzoC8whRSQoSJBBB4Ej00xvfab/wA6vwGa7XxPnNZ/6g2tjXn+h07OrshtrdLaEoQMqEJCUgcAlIgAeYCr902gJGU6+eZqrWY2R2gu7l25Tc2pt0NLAaJChnEqB1OiiAAcydOlXnwfglhP+cjRLijSPMhaSlQCkqBBBEgg6EEcwRpUGHYY1bthtltLaBJCUCBJ4ml+1+EPXVo40w8WHFRCwSOBBKSU9IAjSR/ereB2K2bZpp10vOISApxXFZ7TJJ7tddK5/Dx+hbnwEw2re8bGy8FXud2FeEax1c08Iy5uhxnN6q09e1aafQGyCNfvq8VHUdcKX3KtuPmVKzG2exZv1W6hcLY8HWVdAdacvDpDKoZYCtYzGtBfXYaaW4QpQbQpRCRKiEgmEjmdOFKNjNrkYjbF9Da2wFqQQuDqkJMgjiIUPTI5VEN0fHHkS6fhY/rKXnjDxu0UIbNjuyFqlOYSJMyc2bOExAiPTEu12ybt47bLbuVsBheZSUzC+qeSh0ujGs6KPp0pomoK1m7+gavAVSxPDS6IDzjWnuCB69J+0U4fuUlAAGunopNieHKdEJeca09wQPXpPqIrokoai2yXzo5zuUHcfpdeogVs6WkoQbh08ToQkav2/AEEjr5uJ1SD3U3Gz+oJuLkx8b/ZNKFbPKaShJuHSdToQBq/b8AQSOtm4nVI8xaW2GhR6N2+vKYIDiDBB1BhGlbdabcU9/XNefywYNHTUcd21wxu8vnkW4nidyrE27U2SXbJSZW6tOYBUEzJ6AggDKRJmRyqXG8Kvl4hauMXCW7RuN81zVBObSOlmTCRJ6JE1NtRtsxYLYQ8HCq4UUpyJCogpBJ1GkqGgk91V8dXiQxG2FuEGy035OWesc0z0upGXLzmdKxRvDpLD48/3PQdZO8Q2qdbxNizTbKW26gqU9rCePDSITGsmekPTwxtyFYsvD9ysFCM29mR1Uq1EaJhUZp4wOddObaEYsnD/B1wpvPvp6PVKurGqdMuaetpFXto9rLawShVyvJvFZUwkqJiJMATAkE+eo28Fty1jPr+xN87KGD7Kus4lc3SrpTiHwcrJmE6pIPWiEwUiBwPLm4RgLCbhVyllAfUnKXAIURoIJ4cABPGAKU/4LQrE04iHnCrJlDYjIRkKePHLrmjt1qHF9iVvYpb3qblaEsgAtATmAKiQDMAKmFAg/2NqTzLl09AlS4Hew+MX1wHjfWwt8iwG4BGYazxJzAadIaGT2UbJbWvXdxdNO2q2EsKhKlT0tSIMiM0DN0ZEHzEt9osRct7R11povONplLYmVHTs1MDWBrpUWymLu3Vo288yphxQOZsyIgkSAdQCBIB7efEw6cXLaunyJWGlZxhOyFtbXD1w03Dr5JWoqJ6xzKCQT0QVa1SxjYVFxiNveqdcSq3AhsdVWUqUNeKdTqOY00rnZnD8RRdXSrt5K2FqO4SmJSMxiBHQARAgk6xxgk8bHbLu4c1cFy4cu86i4lMGRAUSACoytZ494FWtxbe7P5sjDxWDRu4e2pxLim0KcRORZSCtM8cqiJTPdSnaLZu2xRgIcUVoQvMFNLEhSZSRIkdoI+41W2M2o8aWri1sKYGZTRGcmRlEkKypIPSjhoRVLDrOy2ftSFvOZHXessFRKingAhOgCUzMf8AQVVRlF1ncuCJbTXka60t0tuW6ECEolKR2BLawBr3CmeD+1q+Vf8AxnKW2zwW7bqSQUqJII4EFtZBHoplg/tavlX/AMZyvY7H/ZX1/Jj1vfKN77Tf+dX4DNSOJhRHea98H3nhjU5VLIidYC2W0hUcxmSofNNeNu72TlyuJ0cb4lJ7R75J4hXMd8gc+3aTnFNci2hJJ0zJ7I7bKvbi5aVbLZFuqApRnNqRCtAEq0mAToe6Tqa9NZfaLEsQRe2qLVhLlssjfrPuRmhWsjLCNQYMnTXhXk0py8OPqa/dWcmuZtCoSI/vUFSN3BAIBiajmok4UtvHmSt1uxXb7T2y7pdql1JuGxKm4MjhOsZSRIkAyKaUtY2ctkXK7pLSQ+sQpzWSNOUwCYEkCTTKarLb8IV8wqayaRMGAOQ4CslsrsxcW1xcuPXi7hDypQhRMIEkzqTBg5YTAj0Rp6umoTtZRGZLoSPgBRy8Kzm2m16MOtw8ttbgUsIhECJBMknQCB6TFQ7b4Re3DbQsbgW6kuSslRTmTGnAGYOuU6GtEUAphUK4TI0Po89T4bUnz5DNV6kdleB1pDokJWhKxmGUgKAIzDkYOoqhi9vaKUk3BbCo6OdeUkd3SEiTXu1GAJvbRy3UtTYcjpJ4jKQoaHiJGo513gWBotrVpid4GUBIUsCTx9XHh2RSElDxJtPyx6lNSDmtrSfzyvsZ++tLDMMhZiNYdnXesf7veFfok8qlwq2w4OKyqSVhRjOojnoETCVDsOtNsVYTmT0U9Uch+/tP7/bSQYZeN4uktNMiwUklaoRnKyCTJPsmbeRAHRj016Pf3pJOUuD+Ljn5Hn+y1qJqMMP/AI/jJrXrVCykqQlRQcySpIOVQ90meB7xSDbnGry2ZbVZWwuFqXlUMqlZUxoYQQdTpPAc+NSbb4ldsWuexZD7udIKSCqEQZUEggqMwOPOaaMOOqtklSUofLQJSTKEulPVJHFIXppyrzY4qTproem82kVNotpm7G18IfCsoygpQApWZXISQO3WRwrldla4lbsuONJdbUEuNhxOozD7OwjgY56VQ2Rs7t2zW3iqW3FqcV0SG1AtjKRmCRlPSBI5xFS7abNPXduhq2uTaFCwZRmSCkAjL0CCIkEDhpVqintunfHkRlq6+h7tzc3yLdJw9CXHd4nMCEmEQZICiB1so7gT5w1vbd121WgK3Ly2iApOu7cUmJHbCj9lUNp1XbdirwOHLlIQElWUlUEBSoMJKokwas4K/cGzbVcIHhO7laEkAZ4OnYCdJ5Ak1HwJquP1/wDBzM9ZvLwXClLvHV3SkLmUyT01AJSCvkNTJ7SOyWF9mxTC5tnF2yrhCVIUZCkwQSkxrBgiU8jOo0MexWMXN7bu+HWoZOcoCCggLTzlKyZAOk8D6DXG12NXlq5aosrUPNrXlchJIQkFICRlIDYiTmOgiumXOsbru+RXl5DDCrFbFmi1VchVyGlBLiiCoqhULCSZUEmOPJOtUNlWbmxsHV4i+XlNlxwqBLhS2lIMSQCrqkx3xU19sKy7iTV+VuBxoAZARlVEhJ7RoTIGh9cxWjWIKxN8PbtWHKRCAchmQBEdYnrZs2kHTlUWmnldXy+iJyuRJa7YeF4a7dWLaluJCwhtxMEuJjQgK10M6HXhxrjCLFWIWDXjS1QHJzbsgiIJyqiZQSnimfviml6wbazcFmyjOhCi00lISkq1MQmOJ801xsU9dv2iFXjQaeJVIjKMoOiiJOUxy/vRJtPu1zx1HB+L9hoy0EusQAEhSgANAIbXoO6KYYP7Wr5V/wDGcqrZLSte8B9hZCoWdAtR6ywfeJSCArgcx5CTawUHcgwRnW6sTocrji1JkcuioGDwr2uz6b09NRZi1JbpNokvcPzqC0K3bqdAqJBHvVpkZk90gjkRVC6Mkb9paVp6rrGZfoBQM4HMpUnLpxVTuiu5QQb4fvbv025P3sV4XR+9u/qw/T1oIoiopE2Z/ej99d/VR+no3o/fXf1Ufp60EURTahbM9vfjrv6sP01G8+Ou/qo/TVoYoilIWZ7efHXf1Ufpq9D3x159WH6atBFEUpCzPbz467+qj9NRvPjrv6qP01aGKIpSFsz28+Ou/qo/TUbz467+qj9NWhiiKUhbMy8yhZSVLuVFJlJNoklJ01E22hkD1VLvPjrv6qP01Nr/ABJDIBXOs9VJVAAkkwNABzq1FKQsz+8+Ou/qo/TUbz467+qj9NWhiiKUhbM9vPjrv6qP01G8+Ou/qo/TVoYoilIWzP70fvrv6qP09G9H767+qj9PWgiiKbULZn96P3139VH6ejej97d/VR+nrQRRFNqFsz+9H767+qj9PQHfjrv6sP09aCKIpSFiDwj468+rD9PXKt2r203TyfeLYWEelKGkhfmVI7q0MURUkCotKuICkFtgGSlUBbscAoDqt8DB1VwIAkKa14pQHExXoNAZu7twUXDhzZ0uwk51aQURAmBWkpBce0XPyp+9FP6AKKKKAKKKKAKKKKAKKKKAKKKKAKKKKAQ7VdUfwPfhmn1IdquqP4HvwzT6oAUUUVICiuFPJBAJAKpgTqY4wOdd0AUUVwp0AhJICjMCdTETA5xI9dAd0Vw06FJCkkKSRIIMgg8wRxFd0AUUUUAUUUUArvrZK7lkLSlQ3bxhQChMs66867wBMWzYGgAMAcuka9f8qa+Te+9mjAvJ0fO/mNAULjye6+VV/wDCn9IH/J7v+Nf3Jp/QBRRRQBRRRQBRRRQBRRNE0AUUTRQBRRRQCDazqCOO7fidf9M+aavbi5/es/8AAv8APqltV1R/A9+GafVAKTDT4UM7jRTzCWlJPoJdVHqNZu+2duFqcy36kA7/ACgLILZWBlJI6wRJ6PRgZdZBKtjWTuP2bWy1LVmdClqWolJQDKzdk65J43a+PHI3Mwc0gVYxgdwyhTqL1Sw308m8XmyFxxRhRWSAGCkaakNE6k1cssBdIQtWILUgllU7xSAUJyZkdYHVST0iZ6agQeNTvfsxtVZuuM0TlyCI8H4dCR5Onn7pfaI7c/ZxblDic7oLiA2pQyTkzLUUjodEKzwQOOUc5JgFFrZK5SkJ8YuFQCUr9kXKjltQRJWchK2n1SBPs8cBBm/wZcqfDqrucqiUdaUpJbmOlGqWwCOqSVGI0qwn9nFsFhUuE5ioyUwslVwo5gEjN5SsdwCewzq6kGc2T2ZdtBlW+p1KW20IT1UJCUISQEax0kEgz7szwmtHRRQBRRRQBRRRQC9/ypr5N772aMC8nR87+Y0P+VNfJvfezRgXk6PnfzGgKD/k938ov7k1RxO0YaQ844VJQN4txRccMDUk9aR3BPDkKvP+T3fyi/uTXt9bpcDiFpCkLzJUkiQoGQQRzEV5vbpOO2maNBXZn9n3LS9ZD1up1aCSmS8+lQUmJBlczw17DHA0y8RNct6B2C4fA9Qc+3nUmDYMzbNpaYbS02DMJ7+JJMknvJ5U1vGkiMv3z6axXOSlOMnS88neoqk1kxmGX9hc3Dtu0ta3mCc4Lj4gpOUrSSrVQPRKxr3wadeJG+176y/+ZVHFRa4c1cXoYSFRmcU2gBbhKhoT3qIJPpPCl7n7TLZGHtXyw4lt5WRKAnMvMCoEcQCBkJmft0qN2pLMG64ceYqK96jhvHbVeIqw7/NbxCMxVv38k5Qop9tnqkGSI5dk9bU49aYcpkPrugX1EJ3b75gDLKleyjojMOEnurSWaWnMtwhKZdQkhzKAtSCApIJjNEEGDXV3hzTpSXW0OFCsyM6QrKr3yZGh7xTv2pK2655HdquRXTgTYTlzPZeGXwl/KB2RvOHdUN5ZMstrdcefQhAzKUbq4gQIn2zjECnjdqpQkcPvqhieGt3DK2XU523BCkmRI841BkAyOyq95qqnJun5k7Yu6SKGEpYuGkusPvuNKmFC6uIMGDxckEEUxVak/wCq9/yqH3H7KrYXhbFlbhtoBpluT0laCTJKlKPaeJNMGVBYSUkEKiCDIIPAg8xR6upfhk6+ZKhGspCrG75q1ZU7cXDzbaYBVvHOZgABMqJ82tdYelDzaHmrh9aFjMlQfcgg9xPaOBGnDTWr+0OzrL7JafSHW18UmRqOBBBkHvFV0YQ0m38HSnIzuy2Ep0hJBBA74J17da6TnqQ8MpO/mVUYyykqF7y0KRmbeU8ktvDMXS6nooPAyRPaeNbmvm2EbItYdbllkrUlQuFkrIJJLYHIAAQkcq+k16vZncLu/MyaiqQUUUVpOYUUUUAUUUUAUUUUAUUUUAUUUUAvf8qa+Te+9mjAvJ0fO/mND/lTXyb33s0YF5Oj538xoCg/5Pd/KL+5NL9rrW4ctnkWjgafPUWdI6QJEwYJTImNJ9NMH/J7v+Nf3JqV7rK85++vM7e62s06CuxVs0xcItGk3Swu4CfZFDWTJjWBJCYBPMg8eNMqSbY4Cu9tFsNvFhSik5xOoB1SYIMHuPIceFX8GsFMW7TS3FOqbQlJcVxWQOJ//T5zXmSprdeehqVrBUstp7W4fetUOJW6zIcQQeRyqGohUEwYnjV27wll1vdONNrbEdBSElAjhCSIFQWeztu0+4+2yhDzs53AOkqTJ9ZEmONMaiTSfhsJPmeJSAIGgH2VmNmdq37m8umHbVTKGDCHDPS1gAyIJUOkMpiO3jWzdfQWwANdOXCqtdJqMMYdrj0KpuWeBI3cqSIB0rK7b7bpw1DSlMuPb1ZSMhAiBPEgyTyHOD2V5imzFw5ibF0i6U2y0kBTAmF6qnnlIUFAEkSI05RpopuXh3O106CuNYFe0WAt31oth0rShwJMp0UCCFDjI4gaGutnMHbtbVthlRW22CEqUrMTJJJkacSdBoOFSX6W7hD1tvAFKbUlYQsbxCVpjNHFOitCR2Uv2Q2YRhtoGA6VgLUorXCdVwIA4AaDnxPfVb8FXz4E/FfqM8SxtlgoD7yGy4cqM6wnMewT6PWO2odo8NcuLV1pp0suLTCXBxSZHZqAYgkawTVbaLY62vlNKuEFRZJKYUU8YlJjiDlGlVNusSvmWmzYMh5anAFyJyp80iAToVcvTImKTcaefPgQ8J3wOMLwl22smmX3i+4hq4lZJPFJIAKtSACBr2cuFfRaxuNyWzPRJZf4HUHdnge7tqdWFriDdXRAJ/1ACeUEpQFRp216Wj2mOnppz52Zp6blLBq6K+ZYHte7cYhcWc3iPBp9kUWoVlITqNzpmmUmTmGtPhgkEkXF0Cfj1HXmYMp105QI6ISCQe0u2acXTT/n1KLRk+Br6Ky7ra0BSjdPgAFStWzAA1MboxoOA9VJNkdrkYiha2Lm6AbUEqCwyDqJBENkEGDznTUUXbNNpunQ7mV0fQ6KxmI3iGMu+vnGi4oJTncbTmI4ADJHPWBrPSnSucdvhaWzj7txclDYJOVSSrpEDQBIEkkDXRM6ZeNQu26brDz5E9zI2tFYTZ3EEX1si4beughYIAU6UqASSkpOQ66jrElX+7jV9+1yJKl3T6UpGqi9lAA5kwOXM69pNH23TTppjuZNWayishap3yUOt3jziI6CkOoKTB49FML1BBzZvXVN/aRtF4izVevi4cEpRCIMzAzbmASASBPLvEyu2abdU/sQ9GSN3RWWXYLJJNzc6xwWkcJ4AIAHHlx9AjjxUedxck9u+I15GEgDTsjKeYNV9v0vMt3Ex4/5U18m997NGBeTo+d/MaV4ZbFN22S6657E6OmoECFM66JGvedaaYF5Oj538xrXpzWpFSRxknF0yhceTXn8Tv2JFTLPTM8Mx++obnyW98738ooxJakpdKE51gLKUzGZQkpTPKTAnvrB2/hE0aHMuXjyVRl5d0eisVjm1F2ziVvbNWhdYdy53oV0ZJCiCOinIIUc3HukGrGwuM3dzbqXe2/g7gWQkQpOZOmuVRJEGRPOK0lefqTfeNzSZ3ivCqPKy1zbYl42QpDiPF+TpJ6MzlM6RmKs8EEGI9M7Ozt0qmTw/wDJquoamo2yhFTxTsm1J10OazGJNYkcTZLSmxYhPsoOXNOuaZGYnhlKdO3nLy6xhltxDTjqEOOmEIUoBSz/ALRxOunn0q3XOLcc0WasXbQ4oq2tXXkNKeU2mQ2nirUDkDoJk6cAag2Rx1V7Zt3C2iypyegTPAkZhoDBiRI9fE6G4tAlIMz/AOcqr1ecXprbJZ6lYvdlPBnMM2Ft2L969QXN6+FZgVSgZyCogROpHMkDlyiTbTZFGI24ZW4tsBYWCiDJAUIUDoodL1xUO2+J3zDTarBhL6yuFgiYTGkAKSdTz5Vo2yYEiDAkcYPMTzo5TVTv+IVHMaIrG0DTSGwSQ2hKAVGVEJAEk8zpxqpirtyB7AhtWnu1EGe4QB61Uq25TiJQz4uKAreeyZsvV0jr6ZZmY14Rzpxi+JeD2zjykle6bUspR7rKJIE8POeApHDUsO+X/ZE1uTjbXmhDcO3hZG9Q0Du3pkqCoymZCRlnLwgwadIXd5xmQwEz0oWsmJ1iU8YpJhe0wv7JNwltTeZu5GVRmClBGhgZh3x29lPNpl3AtXjaBJuMp3YVETInjpOWYnSYnStWrLEU4pZf0z8zNp6TXxt8OmfQs4itwMuFkBToQotpV1SuDlB1GmaOYpRsRc3rlrmv0Bt7OqAIBKNIKgDCTMiOwA86tbLLuTZtG8AFzB3gTEdZUdXScuWY0maXYXtrvsSfsvB3E7gE709VUZeUdEGdDJmsqi6lFJOuZqtWmd/45YOJ+Lsq97lnNHQnJny9vU1mInSntpZNtJytoQ2mZhCQgT2wkATXQt058+VOeMuaBmyzMTxidYrObHbVvXjlyl21XbhlYSkqnpcZBkAZhAJiR0h5zDW5XFYVXkm6eS7tJsbbX+7Nwgq3RJTCinjEpMcQco9VOHWgpJSoBSSCCCAQQeIIOhHdWXttinEYsu+8KWUKSRuDMCU5YnNGURmAjjHZJ72ixLEEXtqi2YS5bLI3yzxT0oVJkZIRqDBk6coq1bqipfpRF1baL+P44xh1oXVoIabypCGkjiowAkaAfZXg3GKWHuixco/hUBP2EKT3jTmKZ3TLa07twIUlemRYBCo1jKdFcJ9FR3V01bMKWqG2WUSYGiUpHIJH2AVRNUq96ya+xX2d2fasrdLDIVkTJ6RzKJUZJJ8/ZFdO7P26rlNyppBfQMqXCOkBr6OZ14615gG0DN6yHrdWdBJTqCkgjiCDqDqPWKU7D4DeWwf8MuvCc65b1Uco6UnpdXNI6I0EacanxeJt0/yMYSWA222restxubRdzvVlKss9GMsDQHpGTE6dE1a21s7x20KbFwNP5k6kxKRMgGDlJ017j20xfxthDyGFPIS84JS2VALUNeA9B88Gose2gZsmS9cLyIBCZgqJUeAAGpOh9RqYt+Go5/JD52ybZ1t1KrYPqSt4MLDikiEqX7BmI9PcPMOAcYF5Oj538xpVgl+h91h1pWZtxp1SVDSQSx26jzGmuBeTo+d/Ma9vsv8AaV+f5Zi1feYvuj/lb3zvfyCrFymFq85+2ulOhhxzeQGXVZgs9VKiAkoX70EiQo6EqKdDlzQOWi2YSEqcZHUKektse8UnitA5FMqA0IMZqp2vRerDw8UW0pqLyVfGrO+3G9Rvsubd5hny9uXjFJdudl3r5lDbNyq2KVhRImFCIg5SDpxHKfWB7ZO2OIC+Lb/hAEaNvZNE5Aojd8cmnGO6nhvR7x76u/8Al15fdTg1KKf2NO6MlTZKw2UoSkkqIABUeKiABJ7zxrpDgOoII7jNVXbpKklJQ/CgQYt3wYIjju9KQbFbMM4a0422q4WHF5/ZGHBGgAEBschqedUWjJptp38id6svY1sZbXVwzcPIKnGCMpCiAYOYBQ90ArWO81cudobdu4RbreQl90ShsnpK4x3akGJ4xpNIF7Or8bi+8If3Yby7jcvR1csTljLPTiJzUwvsCtHrpu6cYcU+1GRe6f0gkiRlykgkkSK6PSlhSt46cPIqprlRoCrtPCkvjNq+tn02dykqyrb3jZndrIICtNeOoI4xoaYG9T71z/hd/wCyk2zWztpYBwWzTqd6QVEtvKOk5RqjQDMYHfzqi0pU2075YLOa6qiTYrBbi1tA1cvm4cClHNKlZUmIQCrpECCde2OVaO2dCVSRNZja5dy7aqTZLW0/KYUpl0aA9IA7s5SRzjlHOavYNcrRbtJfK1vJQkOLDLsKUBqR7GOfcKvs1b7ys30/YjdGto6uXQpUgRSy/wARLRADLrkji2AQO4yRUOL+zMOtJU80pxCkhxLLuZBIjMOgPvHnFLdi8LNjaJYcdefUCTmLD0JBiEJlJISI5niTTu5SbnKLvpTIclW2LrzPMUxdSkkeDPp9jeGqUjigietwHE1YsNp1uuLSbV4BKlCQBAgnrSQAe4E1LjFwFJMIdPsbw9pd4qQQB1OZqbGnlOMOoZU606pKghzcOnIogwepWhpPTiu769cZM+2W+1qeiyM6KzWxls9bWiWrp1190FRz7p9UAnROZTeZUdp7Y5VUwfB7hrEri5cuXnGHQcjJZfhMkECCjKkJAIGXUzrznL7PK3xx5PJq7xYLOxeA3lsq4N5deEhxYLeqjlAzSel1JlPRToMte4vtHdN4lb27dqXLd0DO90uhqqdeqnKADB4zpU+1j1w5aOJslLbuDGVSmXRpIzAEtkAlMgGPVxqxgNw6i2aTclbj4SA4pLDoBV9DXSBOkkEwJq2yb8co3yqn04ld0fdTKO3NnfuNNjD3UtOBfTzQJTGkEgiAdSI19EHRMBWVOcgqgZiBAJjUgchNZPGbO8cxK3eZfcbtWwN61un+n0lFXRDcKzJIEk9GJHe8xW5Wph1LJcQ6pCg2ssOkJWQcpPsZ5xyNRLSntiq9H6kqcbbsW7QbDN3d7bXSnXEKtiISkjKrKrMP4ddCRxEDSK0VxbpcQpC0hSFAhSSJCgdCCOYis7sYLlm0Si9W688CrpBl9cJ0hJVuukRrr3xyqbaqzN3aOsIVcMqcAAWm3f5EGDCAcpiDB4H0UenqOSi7pc6YUo1Y1wzC2rdsNMtpbbTMJSIGvE+fvpDsQvEjv/GIbHTG5yZeHSzdX3PVjN0tTNXtnWTbWrTK1XDym0wXFWz4KtTHuDoAYGvACmXh49499Xf/AC6q4TVrbd86ZO6OHYsv9jbZ68bvFoJfaACTmIT0SSklPMgkx/1pdiu0llcXpwp9tTi1AEhSfY5Cd4BMgyEiZAjlNRbK2F4xc3K7q4efadVLSNxcHJ0iZgtAN9GBlTI9QrR+Chx0ON28vZcodcaLWVPYVLSFkcdEg+iZrqtLU3VTeMcVRTfGr4FnCbVLb7TbaQlDbLgCUiAlMshI7uqqP4T2UywLydHzv5jVTd7gZEEOXT3uiNABpnKZ6LaJ0TOpMSVKJLWztQ22lCZISAJOpPee0njXsaMHpwUWZJvc7JVJkQdQaXjBQn2pbjI96gpKPQlaVJR80CiiupUPFbnwl76LH5NHitfwl76LH5NFFAHitfwl76LH5NHixz4S99Fj8miigDxY58Je+ix+TR4sc+EvfRY/JoooA8WOfCXvosfk0eLHPhL30WPyaKKAPFjnwl76LH5NHixz4S99Fj8miigDxY58Je+ix+TR4sc+EvfRY/JoooA8WOfCXvosfk0eLHPhL30WPyaKKAPFjnwl76LH5NHixz4S99Fj8miigDxY58Je+ix+TR4sc+EvfRY/JoooA8WOfCXvosfk0eLHPhL30WPyaKKAPFbnwl76LH5NHitfwl76LH5NFFAHitfwl76LH5NHitfwl76LH5NFFAHitfwl76LH5NHitz4S99Fj8miigLFlh6WpyyVKjMtRKlKjhJPIcgNBOgFWEqn/AM7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517" name="AutoShape 13" descr="data:image/jpeg;base64,/9j/4AAQSkZJRgABAQAAAQABAAD/2wCEAAkGBhQSEBUUExQWFBQUGBgaGBcXFxwXGBcZGB0XHhwYGh0cHiYgGBwlGRgbHzEgIycpLCwtGh8yODAqNSYsLCkBCQoKDgwOGQ8PGi0lHyQ0LS8sKTAtLSwwLTUsKSkqLCwvKi0pLSwsKiwsKSwsLywpLCwsLCwsLCwsLCksLCwpKf/AABEIANYA7AMBIgACEQEDEQH/xAAbAAACAwEBAQAAAAAAAAAAAAAABQMEBgIBB//EAE0QAAEDAgMEBAYPBgUDBQEAAAECAxEABAUSIQYTMUEiMlFhFBU0cYGRIzNCUlRjc4KSlKGxs9PUB1NysrTRFiRDYpPB0vCipMLh8UT/xAAZAQEAAwEBAAAAAAAAAAAAAAAAAQIEAwX/xAAzEQACAgECAwUHAwQDAAAAAAAAAQIRIQMSMUFRBBMiYaEUMkJxgZGxweHwBTNiclLR8f/aAAwDAQACEQMRAD8A+uXmNKRvSloqSz1lZkjghKzA4noqHZrTWkN77Tf/AD/6dqn1AFFFFAFFFFAFFFeZqA9oqBd+2FBJcQFKzQCoSckFUDnAIJ7JqUuDtGnHWgOqKhfu0ISVKUAlIJJ46JEnhxgCaGbxC0BaVApUEkHhooAjjwkEeugJqKrLxFsOJbKgFqQpYH+1BQFGeHFxHP3VWaARbQ+2tej+os6e0i2h9ta9H9RZ063yffD1ioB3RXAdHaPXSG527tGysKWqW95nAQpRTuusVAAkCdBPHTtFSDQ0VmVbf2+dKQVakggoWFTmWgBIykK9kQtJkiMvOpWtvLVRASpaiVIR0WlnprywgwNFDOmQe09hgDQ0VmGv2jWakghS4UAU+xLBVmDKgEiNTkuGlR2L7jHrm3rAfS2JKZIWuD0D7FlMRqCXIJ0y5TIoDTUUj2a2sbvEJygpXkSpaYJSgqShRRngAkBxPZx7jDygCiiigCiiigKWIXa0FtKEpKnFEdJRAACVK5Azwiu8Ouy43mUAlQUtJAMiULUmQSBxyz6ahxD263/iX+GujB/a1fKv/jOUBRvfab/5/wDTtU+pBfn2DEPn/wBM1Vq82ntmlLS46EqbnMIUcsNqd1gfu0lXm84oBrRST/GdpBO96IUpE5FxmSjeEA5YPsfSBGh5TXV3tdbNBBWsp3iM6Ru3JKe0gIkeYwaAc0Vn7nbi1QUQ4FJUohStQlKQh9RXJHTTLCkdGelpx0qwNrbUiQ7KZiQlZAUQTlJywFQJynWOVAOKSY9sk1duIcWpxKmxAyECekhYmQZgo0/jV26eYRtgxcL3YVDhUsJSZJUlBWArhACg2ogHWAeynlAZN39nTSlLUXnsy1qXPQEE5NBCeA3aB3hMcDVxnYi3Sy40AQl1xlatE/6G6yI1BlHsQEGesrXXTQUUBkGP2ZW6BCVugZUJ4oGiEMIBEI0J3CCSOMqB0MDq02MZauEBKlkiXZUQqcsoyKBEFPsyyOBSeGmla2qC/K0fJL/nbqGDOM/svYSkJ3rysqUpGYo6qRapAICBIy2iB3yo8YjXtNhKQkcAAB5hXdFSBDtEPZGvR/UWdMvEzH7lr/jT/al20PtrXo/qLOntQCqjCmUkENNgjUEISCD3aVjLzahlK3M+HlQCnklWVKiof5oKJBT1VCzM6mApvjwG9ooD5nj+NNutOo8AyKiQtORRzSyvTIkhaS5cgmFdIb06HQ3Gtqmm2lL8CSC02hRUAAlS0qUhtLcIOvsZgmAmAJ4GvoFFAYJG0LGYIGHCCsJbhLaQQlTiAZICUH/JN5ROsNaiBGuRgFuDmDDQVmzSG0zmmc3Djm1ntq/RUgr2uHNNTu20IkAHKkJ0SAANOwADzAdlWKKKAKKKKAKKKKAX4h7db/xL/DXRg/tavlX/AMZyjEPbrf8AiX+GujB/a1fKv/jOUBQv/aMQ+f8A0zVXL/Zq2fUVOspWoxJVJMALTHHhlcWI4dI9tU7/ANoxD5/9M1Xq7q5BMOtcebKu35auWrrQ0q3PiWjBy4HLGw9sCS4nfElRlZJjP1oEwMxkmNCSTAmp3sKZduSlxtCghpvLI1AKnBE9nRFVlvXKuLyUD4poA+txSx/6aosIfD6h4SsndI6Rbak9JzjDYHqArh7ZpcmX7mQ6OylqRBYbIiIy6QUrSR3CHF/TUeJrq42ZtlghbQVmy5pKjmyCEk66qA6ObjGkxpVTwq5/etf8J/NqBT14QoeEMpngpNuZA+c8oE98eip9s0evox3M+g3ssCYZVmabS2qCCUyJBJVqBodVKInhmMcTV+sjuL34d/7Zv+9d3LV2sAC8LcACW2G5JHujvM417AB6Kj23R6+g7mfQ1dFZlAuU5YuiqOO8abObTnkCIM66R5q9dNyoGLnKr/ayjKPMlRUfWr+1PbdHr6DuZ9DS1QX5Wj5Jf87dJkLvAAPCWlcZUq26WvDLldSkR3pNUFM3m/T/AJzXdq18Hb98jTjU+2aT5jupdDb0VmrE3KHApy53qI6m5QiTHHMNe+pnXXy2pKXsqiqQstpVlHvcugI7+PfUe26PX0J7mZ1tD7a16P6izp7WKxN24LnTcaPRG7ysqSUnf2mqpdUF6xoAml7e3ajiRsPCTvwmfJhu5Cc+Wd5M5DPCNIBnj0XaIVa+fAp3b4H0Wis1nuvhKP8AgHr69RJvLhSlIF43nTBUlLKc6QYjTOYmDBI51T2zS6+hbuZGqorMqF0f/wCqOP8Aoo5xxnsA5RxPHQACroHyka8AWUx3+6B+3TvqPbdHr6DuZmmorEr2nKboWpvmhcKEhvcdIiCffxMAmJmKv7u4MzduA/7W2QB6FIUft7PTL7ZpLj+AtKTNPRWYJfTA8LVJIjO2yZjiIShBOgPA9vmqlie0C2Ftodvmm1vHK2FMiVK7R0+8CTpw7aLtmk+D9GHpSRtKKzKjdE+UpHcGE9/CVGOM8+A7waFhibj5VucRS5u1ZVhDbSsp16Jjgf7H0PbNLr6Md1I2tFYHHNpFWZbS/iO73yilvNboUSeiJUUiIBIlUAdLlyu4lia7VlT1xeqS22BmVum45DQBBUSVHhrxA76n2vTxxz5MjupGhxD263/iX+GujB/a1fKv/jOUiwLFPCCw8l/whpxSlNqyBEANuAjQAk5gZkCIiKe4P7Wr5V/8Zyu8JqatFGqdMoX/ALRiHz/6Zqun1xmMExJgcTE6Dvrm/wDaMQ+f/TNVXxjGGbZJcfcS0jNGZZgEmYA7TofUa8/+oK9iXn+ho7PzEuwu2JxFhbpYUxkcKIJzA6AyDA1EwRGnprVMWCDmcJ6RSE+bKVEevNVdl4LSFJIUlQBSQZBBEgg8wRXVefHUjGTe3HQ0OLaWTMba7YOWO43dq5c75RSck9GMumiTKjOg04GtOKgvr5DLS3XFZUNpKlHsSkSeGp81Utm9pWb5gPMElElJChlUlQiQR2wQfSKo1cU0uHFk8+I5dt1JEkcaiqZ66UoAHlSLayyuXrRxFo6GXzGVZkQJEiQCUkjSQKmSg51B48wnKsjes1hjmInEnw8lsWOX2EjLmJ6McDmmM05tOyn1hbqbaQhbinVJABWoAKURzMACanqqlttcSWrMxtnc4ihVv4vbbWkrO+zxoNMsyRCesSoSdB6Xi/KU/Jr/AJkVbqoryhPySv5kVZStVXCyrXMZsWZUmZ81JsWsHnB7E+WtOSAft4j0U0S6QIBIBpdieHrdEIfW1p7kJ/tm9RFdISgnHbh828r7Uznqxbi07fknT+9oQuYTcIShK7lRIT71Ko9mtxxUJOpSrX3scDTBjZxSXw+XgXIAUrcNBakAg5CsDNGnbS5WBONJSlVy4TqdIjV+398CeKgrUnVI5TLlOEOSP808e72P/srZrTwqlHn8Pn/qYtHT/wAJcvj8v9i9eXaWm1uLOVDaVKUexKQST6hWL2Cw6yfubjErRbylPKWhaXOiEqJQtUDiQeiRJMT6n22O1TNhbb59KloUoIypAMlQUYMkCIB41ZwW2ZFqnwRCWG3UZ0BKAmC4kEKKeZ1EjuisMbjBvOfsei8y+Qsv9m7leKM3SbpSLdtEKYlUKPT5dUg5hJOunmoxLYkPYmxfF5adwnKGgNDGb3U6A5tRGsUbB4JeWzLgvbjwhxbhUnpKWEiPfKAOp1y8By4mjDLzEDilwh5tIsgiWlgDU9GNZkkjNII0gcNJs3JN7WsKvmRS5rieX9lhyMTaddKE3yxDcrUCrQoByzlmJSCePLWjabbpNnd2tuWVuG5UBmSYCZUEiBHTMnUaQPPTDEdkrZ+5auXW8zzEZFSR1SSJAMKhRJE9tcNbW2q71VmFzcNgnKUmOAJCVEQVZTJA5T2GoTTp03Sz5fsOHkU9pdhkXl3a3KnVoNqoHKkAhcKChr7kyNTrI7Klx7Zyyu7ljwjKp9qVto3mVSkgiZRMrQFAH/6kGDF8YvkYlbss2wXaLA3rpnoyTPSBhJSACAR0pjzTv7DMLxFOIEub5CQMoUMhISUgkRPVMRMfbMptJbpcsUKTukXsd2ntrMINy6loOKypkEyeegBMDSSdBIk60swrZyywhu4fQVNtqhbhUorCUpmEpAHCVGBqTPPSu8RtcPxJzcOFq4ctVElAUcyDwIOUiRMAjUSBNOr+1adbUy6EqQ4CCg+6HOBx07uFUtRSjnPH9CeLv7Cg2djirTNwUJfQglTZOYFJ4EEaHiBKTpoKqf4js8RubnDFtrWWwd4FCEKyKSDlIVmBSsp107qBtBZYdcW2GoQpBdAyBIzITnUoDMonMSpQOuvfTq8ftbXM+4WWC4QFOKyoKzyBVoVHz1bhyf8Aj9yOPTzJcJwxu3NsyykIbbKwlIkwMjh4nU6kmT205wf2tXyr/wCM5S9pUvMEagqV+GumGD+1q+Vf/Gcr1+xu9JX5/kya3vlC+9pv/n/bbtUv2k2bYvm91cIzoC8whRSQoSJBBB4Ej00xvfab/wA6vwGa7XxPnNZ/6g2tjXn+h07OrshtrdLaEoQMqEJCUgcAlIgAeYCr902gJGU6+eZqrWY2R2gu7l25Tc2pt0NLAaJChnEqB1OiiAAcydOlXnwfglhP+cjRLijSPMhaSlQCkqBBBEgg6EEcwRpUGHYY1bthtltLaBJCUCBJ4ml+1+EPXVo40w8WHFRCwSOBBKSU9IAjSR/ereB2K2bZpp10vOISApxXFZ7TJJ7tddK5/Dx+hbnwEw2re8bGy8FXud2FeEax1c08Iy5uhxnN6q09e1aafQGyCNfvq8VHUdcKX3KtuPmVKzG2exZv1W6hcLY8HWVdAdacvDpDKoZYCtYzGtBfXYaaW4QpQbQpRCRKiEgmEjmdOFKNjNrkYjbF9Da2wFqQQuDqkJMgjiIUPTI5VEN0fHHkS6fhY/rKXnjDxu0UIbNjuyFqlOYSJMyc2bOExAiPTEu12ybt47bLbuVsBheZSUzC+qeSh0ujGs6KPp0pomoK1m7+gavAVSxPDS6IDzjWnuCB69J+0U4fuUlAAGunopNieHKdEJeca09wQPXpPqIrokoai2yXzo5zuUHcfpdeogVs6WkoQbh08ToQkav2/AEEjr5uJ1SD3U3Gz+oJuLkx8b/ZNKFbPKaShJuHSdToQBq/b8AQSOtm4nVI8xaW2GhR6N2+vKYIDiDBB1BhGlbdabcU9/XNefywYNHTUcd21wxu8vnkW4nidyrE27U2SXbJSZW6tOYBUEzJ6AggDKRJmRyqXG8Kvl4hauMXCW7RuN81zVBObSOlmTCRJ6JE1NtRtsxYLYQ8HCq4UUpyJCogpBJ1GkqGgk91V8dXiQxG2FuEGy035OWesc0z0upGXLzmdKxRvDpLD48/3PQdZO8Q2qdbxNizTbKW26gqU9rCePDSITGsmekPTwxtyFYsvD9ysFCM29mR1Uq1EaJhUZp4wOddObaEYsnD/B1wpvPvp6PVKurGqdMuaetpFXto9rLawShVyvJvFZUwkqJiJMATAkE+eo28Fty1jPr+xN87KGD7Kus4lc3SrpTiHwcrJmE6pIPWiEwUiBwPLm4RgLCbhVyllAfUnKXAIURoIJ4cABPGAKU/4LQrE04iHnCrJlDYjIRkKePHLrmjt1qHF9iVvYpb3qblaEsgAtATmAKiQDMAKmFAg/2NqTzLl09AlS4Hew+MX1wHjfWwt8iwG4BGYazxJzAadIaGT2UbJbWvXdxdNO2q2EsKhKlT0tSIMiM0DN0ZEHzEt9osRct7R11povONplLYmVHTs1MDWBrpUWymLu3Vo288yphxQOZsyIgkSAdQCBIB7efEw6cXLaunyJWGlZxhOyFtbXD1w03Dr5JWoqJ6xzKCQT0QVa1SxjYVFxiNveqdcSq3AhsdVWUqUNeKdTqOY00rnZnD8RRdXSrt5K2FqO4SmJSMxiBHQARAgk6xxgk8bHbLu4c1cFy4cu86i4lMGRAUSACoytZ494FWtxbe7P5sjDxWDRu4e2pxLim0KcRORZSCtM8cqiJTPdSnaLZu2xRgIcUVoQvMFNLEhSZSRIkdoI+41W2M2o8aWri1sKYGZTRGcmRlEkKypIPSjhoRVLDrOy2ftSFvOZHXessFRKingAhOgCUzMf8AQVVRlF1ncuCJbTXka60t0tuW6ECEolKR2BLawBr3CmeD+1q+Vf8AxnKW2zwW7bqSQUqJII4EFtZBHoplg/tavlX/AMZyvY7H/ZX1/Jj1vfKN77Tf+dX4DNSOJhRHea98H3nhjU5VLIidYC2W0hUcxmSofNNeNu72TlyuJ0cb4lJ7R75J4hXMd8gc+3aTnFNci2hJJ0zJ7I7bKvbi5aVbLZFuqApRnNqRCtAEq0mAToe6Tqa9NZfaLEsQRe2qLVhLlssjfrPuRmhWsjLCNQYMnTXhXk0py8OPqa/dWcmuZtCoSI/vUFSN3BAIBiajmok4UtvHmSt1uxXb7T2y7pdql1JuGxKm4MjhOsZSRIkAyKaUtY2ctkXK7pLSQ+sQpzWSNOUwCYEkCTTKarLb8IV8wqayaRMGAOQ4CslsrsxcW1xcuPXi7hDypQhRMIEkzqTBg5YTAj0Rp6umoTtZRGZLoSPgBRy8Kzm2m16MOtw8ttbgUsIhECJBMknQCB6TFQ7b4Re3DbQsbgW6kuSslRTmTGnAGYOuU6GtEUAphUK4TI0Po89T4bUnz5DNV6kdleB1pDokJWhKxmGUgKAIzDkYOoqhi9vaKUk3BbCo6OdeUkd3SEiTXu1GAJvbRy3UtTYcjpJ4jKQoaHiJGo513gWBotrVpid4GUBIUsCTx9XHh2RSElDxJtPyx6lNSDmtrSfzyvsZ++tLDMMhZiNYdnXesf7veFfok8qlwq2w4OKyqSVhRjOojnoETCVDsOtNsVYTmT0U9Uch+/tP7/bSQYZeN4uktNMiwUklaoRnKyCTJPsmbeRAHRj016Pf3pJOUuD+Ljn5Hn+y1qJqMMP/AI/jJrXrVCykqQlRQcySpIOVQ90meB7xSDbnGry2ZbVZWwuFqXlUMqlZUxoYQQdTpPAc+NSbb4ldsWuexZD7udIKSCqEQZUEggqMwOPOaaMOOqtklSUofLQJSTKEulPVJHFIXppyrzY4qTproem82kVNotpm7G18IfCsoygpQApWZXISQO3WRwrldla4lbsuONJdbUEuNhxOozD7OwjgY56VQ2Rs7t2zW3iqW3FqcV0SG1AtjKRmCRlPSBI5xFS7abNPXduhq2uTaFCwZRmSCkAjL0CCIkEDhpVqintunfHkRlq6+h7tzc3yLdJw9CXHd4nMCEmEQZICiB1so7gT5w1vbd121WgK3Ly2iApOu7cUmJHbCj9lUNp1XbdirwOHLlIQElWUlUEBSoMJKokwas4K/cGzbVcIHhO7laEkAZ4OnYCdJ5Ak1HwJquP1/wDBzM9ZvLwXClLvHV3SkLmUyT01AJSCvkNTJ7SOyWF9mxTC5tnF2yrhCVIUZCkwQSkxrBgiU8jOo0MexWMXN7bu+HWoZOcoCCggLTzlKyZAOk8D6DXG12NXlq5aosrUPNrXlchJIQkFICRlIDYiTmOgiumXOsbru+RXl5DDCrFbFmi1VchVyGlBLiiCoqhULCSZUEmOPJOtUNlWbmxsHV4i+XlNlxwqBLhS2lIMSQCrqkx3xU19sKy7iTV+VuBxoAZARlVEhJ7RoTIGh9cxWjWIKxN8PbtWHKRCAchmQBEdYnrZs2kHTlUWmnldXy+iJyuRJa7YeF4a7dWLaluJCwhtxMEuJjQgK10M6HXhxrjCLFWIWDXjS1QHJzbsgiIJyqiZQSnimfviml6wbazcFmyjOhCi00lISkq1MQmOJ801xsU9dv2iFXjQaeJVIjKMoOiiJOUxy/vRJtPu1zx1HB+L9hoy0EusQAEhSgANAIbXoO6KYYP7Wr5V/wDGcqrZLSte8B9hZCoWdAtR6ywfeJSCArgcx5CTawUHcgwRnW6sTocrji1JkcuioGDwr2uz6b09NRZi1JbpNokvcPzqC0K3bqdAqJBHvVpkZk90gjkRVC6Mkb9paVp6rrGZfoBQM4HMpUnLpxVTuiu5QQb4fvbv025P3sV4XR+9u/qw/T1oIoiopE2Z/ej99d/VR+no3o/fXf1Ufp60EURTahbM9vfjrv6sP01G8+Ou/qo/TVoYoilIWZ7efHXf1Ufpq9D3x159WH6atBFEUpCzPbz467+qj9NRvPjrv6qP01aGKIpSFsz28+Ou/qo/TUbz467+qj9NWhiiKUhbMy8yhZSVLuVFJlJNoklJ01E22hkD1VLvPjrv6qP01Nr/ABJDIBXOs9VJVAAkkwNABzq1FKQsz+8+Ou/qo/TUbz467+qj9NWhiiKUhbM9vPjrv6qP01G8+Ou/qo/TVoYoilIWzP70fvrv6qP09G9H767+qj9PWgiiKbULZn96P3139VH6ejej97d/VR+nrQRRFNqFsz+9H767+qj9PQHfjrv6sP09aCKIpSFiDwj468+rD9PXKt2r203TyfeLYWEelKGkhfmVI7q0MURUkCotKuICkFtgGSlUBbscAoDqt8DB1VwIAkKa14pQHExXoNAZu7twUXDhzZ0uwk51aQURAmBWkpBce0XPyp+9FP6AKKKKAKKKKAKKKKAKKKKAKKKKAKKKKAQ7VdUfwPfhmn1IdquqP4HvwzT6oAUUUVICiuFPJBAJAKpgTqY4wOdd0AUUVwp0AhJICjMCdTETA5xI9dAd0Vw06FJCkkKSRIIMgg8wRxFd0AUUUUAUUUUArvrZK7lkLSlQ3bxhQChMs66867wBMWzYGgAMAcuka9f8qa+Te+9mjAvJ0fO/mNAULjye6+VV/wDCn9IH/J7v+Nf3Jp/QBRRRQBRRRQBRRRQBRRNE0AUUTRQBRRRQCDazqCOO7fidf9M+aavbi5/es/8AAv8APqltV1R/A9+GafVAKTDT4UM7jRTzCWlJPoJdVHqNZu+2duFqcy36kA7/ACgLILZWBlJI6wRJ6PRgZdZBKtjWTuP2bWy1LVmdClqWolJQDKzdk65J43a+PHI3Mwc0gVYxgdwyhTqL1Sw308m8XmyFxxRhRWSAGCkaakNE6k1cssBdIQtWILUgllU7xSAUJyZkdYHVST0iZ6agQeNTvfsxtVZuuM0TlyCI8H4dCR5Onn7pfaI7c/ZxblDic7oLiA2pQyTkzLUUjodEKzwQOOUc5JgFFrZK5SkJ8YuFQCUr9kXKjltQRJWchK2n1SBPs8cBBm/wZcqfDqrucqiUdaUpJbmOlGqWwCOqSVGI0qwn9nFsFhUuE5ioyUwslVwo5gEjN5SsdwCewzq6kGc2T2ZdtBlW+p1KW20IT1UJCUISQEax0kEgz7szwmtHRRQBRRRQBRRRQC9/ypr5N772aMC8nR87+Y0P+VNfJvfezRgXk6PnfzGgKD/k938ov7k1RxO0YaQ844VJQN4txRccMDUk9aR3BPDkKvP+T3fyi/uTXt9bpcDiFpCkLzJUkiQoGQQRzEV5vbpOO2maNBXZn9n3LS9ZD1up1aCSmS8+lQUmJBlczw17DHA0y8RNct6B2C4fA9Qc+3nUmDYMzbNpaYbS02DMJ7+JJMknvJ5U1vGkiMv3z6axXOSlOMnS88neoqk1kxmGX9hc3Dtu0ta3mCc4Lj4gpOUrSSrVQPRKxr3wadeJG+176y/+ZVHFRa4c1cXoYSFRmcU2gBbhKhoT3qIJPpPCl7n7TLZGHtXyw4lt5WRKAnMvMCoEcQCBkJmft0qN2pLMG64ceYqK96jhvHbVeIqw7/NbxCMxVv38k5Qop9tnqkGSI5dk9bU49aYcpkPrugX1EJ3b75gDLKleyjojMOEnurSWaWnMtwhKZdQkhzKAtSCApIJjNEEGDXV3hzTpSXW0OFCsyM6QrKr3yZGh7xTv2pK2655HdquRXTgTYTlzPZeGXwl/KB2RvOHdUN5ZMstrdcefQhAzKUbq4gQIn2zjECnjdqpQkcPvqhieGt3DK2XU523BCkmRI841BkAyOyq95qqnJun5k7Yu6SKGEpYuGkusPvuNKmFC6uIMGDxckEEUxVak/wCq9/yqH3H7KrYXhbFlbhtoBpluT0laCTJKlKPaeJNMGVBYSUkEKiCDIIPAg8xR6upfhk6+ZKhGspCrG75q1ZU7cXDzbaYBVvHOZgABMqJ82tdYelDzaHmrh9aFjMlQfcgg9xPaOBGnDTWr+0OzrL7JafSHW18UmRqOBBBkHvFV0YQ0m38HSnIzuy2Ep0hJBBA74J17da6TnqQ8MpO/mVUYyykqF7y0KRmbeU8ktvDMXS6nooPAyRPaeNbmvm2EbItYdbllkrUlQuFkrIJJLYHIAAQkcq+k16vZncLu/MyaiqQUUUVpOYUUUUAUUUUAUUUUAUUUUAUUUUAvf8qa+Te+9mjAvJ0fO/mND/lTXyb33s0YF5Oj538xoCg/5Pd/KL+5NL9rrW4ctnkWjgafPUWdI6QJEwYJTImNJ9NMH/J7v+Nf3JqV7rK85++vM7e62s06CuxVs0xcItGk3Swu4CfZFDWTJjWBJCYBPMg8eNMqSbY4Cu9tFsNvFhSik5xOoB1SYIMHuPIceFX8GsFMW7TS3FOqbQlJcVxWQOJ//T5zXmSprdeehqVrBUstp7W4fetUOJW6zIcQQeRyqGohUEwYnjV27wll1vdONNrbEdBSElAjhCSIFQWeztu0+4+2yhDzs53AOkqTJ9ZEmONMaiTSfhsJPmeJSAIGgH2VmNmdq37m8umHbVTKGDCHDPS1gAyIJUOkMpiO3jWzdfQWwANdOXCqtdJqMMYdrj0KpuWeBI3cqSIB0rK7b7bpw1DSlMuPb1ZSMhAiBPEgyTyHOD2V5imzFw5ibF0i6U2y0kBTAmF6qnnlIUFAEkSI05RpopuXh3O106CuNYFe0WAt31oth0rShwJMp0UCCFDjI4gaGutnMHbtbVthlRW22CEqUrMTJJJkacSdBoOFSX6W7hD1tvAFKbUlYQsbxCVpjNHFOitCR2Uv2Q2YRhtoGA6VgLUorXCdVwIA4AaDnxPfVb8FXz4E/FfqM8SxtlgoD7yGy4cqM6wnMewT6PWO2odo8NcuLV1pp0suLTCXBxSZHZqAYgkawTVbaLY62vlNKuEFRZJKYUU8YlJjiDlGlVNusSvmWmzYMh5anAFyJyp80iAToVcvTImKTcaefPgQ8J3wOMLwl22smmX3i+4hq4lZJPFJIAKtSACBr2cuFfRaxuNyWzPRJZf4HUHdnge7tqdWFriDdXRAJ/1ACeUEpQFRp216Wj2mOnppz52Zp6blLBq6K+ZYHte7cYhcWc3iPBp9kUWoVlITqNzpmmUmTmGtPhgkEkXF0Cfj1HXmYMp105QI6ISCQe0u2acXTT/n1KLRk+Br6Ky7ra0BSjdPgAFStWzAA1MboxoOA9VJNkdrkYiha2Lm6AbUEqCwyDqJBENkEGDznTUUXbNNpunQ7mV0fQ6KxmI3iGMu+vnGi4oJTncbTmI4ADJHPWBrPSnSucdvhaWzj7txclDYJOVSSrpEDQBIEkkDXRM6ZeNQu26brDz5E9zI2tFYTZ3EEX1si4beughYIAU6UqASSkpOQ66jrElX+7jV9+1yJKl3T6UpGqi9lAA5kwOXM69pNH23TTppjuZNWayishap3yUOt3jziI6CkOoKTB49FML1BBzZvXVN/aRtF4izVevi4cEpRCIMzAzbmASASBPLvEyu2abdU/sQ9GSN3RWWXYLJJNzc6xwWkcJ4AIAHHlx9AjjxUedxck9u+I15GEgDTsjKeYNV9v0vMt3Ex4/5U18m997NGBeTo+d/MaV4ZbFN22S6657E6OmoECFM66JGvedaaYF5Oj538xrXpzWpFSRxknF0yhceTXn8Tv2JFTLPTM8Mx++obnyW98738ooxJakpdKE51gLKUzGZQkpTPKTAnvrB2/hE0aHMuXjyVRl5d0eisVjm1F2ziVvbNWhdYdy53oV0ZJCiCOinIIUc3HukGrGwuM3dzbqXe2/g7gWQkQpOZOmuVRJEGRPOK0lefqTfeNzSZ3ivCqPKy1zbYl42QpDiPF+TpJ6MzlM6RmKs8EEGI9M7Ozt0qmTw/wDJquoamo2yhFTxTsm1J10OazGJNYkcTZLSmxYhPsoOXNOuaZGYnhlKdO3nLy6xhltxDTjqEOOmEIUoBSz/ALRxOunn0q3XOLcc0WasXbQ4oq2tXXkNKeU2mQ2nirUDkDoJk6cAag2Rx1V7Zt3C2iypyegTPAkZhoDBiRI9fE6G4tAlIMz/AOcqr1ecXprbJZ6lYvdlPBnMM2Ft2L969QXN6+FZgVSgZyCogROpHMkDlyiTbTZFGI24ZW4tsBYWCiDJAUIUDoodL1xUO2+J3zDTarBhL6yuFgiYTGkAKSdTz5Vo2yYEiDAkcYPMTzo5TVTv+IVHMaIrG0DTSGwSQ2hKAVGVEJAEk8zpxqpirtyB7AhtWnu1EGe4QB61Uq25TiJQz4uKAreeyZsvV0jr6ZZmY14Rzpxi+JeD2zjykle6bUspR7rKJIE8POeApHDUsO+X/ZE1uTjbXmhDcO3hZG9Q0Du3pkqCoymZCRlnLwgwadIXd5xmQwEz0oWsmJ1iU8YpJhe0wv7JNwltTeZu5GVRmClBGhgZh3x29lPNpl3AtXjaBJuMp3YVETInjpOWYnSYnStWrLEU4pZf0z8zNp6TXxt8OmfQs4itwMuFkBToQotpV1SuDlB1GmaOYpRsRc3rlrmv0Bt7OqAIBKNIKgDCTMiOwA86tbLLuTZtG8AFzB3gTEdZUdXScuWY0maXYXtrvsSfsvB3E7gE709VUZeUdEGdDJmsqi6lFJOuZqtWmd/45YOJ+Lsq97lnNHQnJny9vU1mInSntpZNtJytoQ2mZhCQgT2wkATXQt058+VOeMuaBmyzMTxidYrObHbVvXjlyl21XbhlYSkqnpcZBkAZhAJiR0h5zDW5XFYVXkm6eS7tJsbbX+7Nwgq3RJTCinjEpMcQco9VOHWgpJSoBSSCCCAQQeIIOhHdWXttinEYsu+8KWUKSRuDMCU5YnNGURmAjjHZJ72ixLEEXtqi2YS5bLI3yzxT0oVJkZIRqDBk6coq1bqipfpRF1baL+P44xh1oXVoIabypCGkjiowAkaAfZXg3GKWHuixco/hUBP2EKT3jTmKZ3TLa07twIUlemRYBCo1jKdFcJ9FR3V01bMKWqG2WUSYGiUpHIJH2AVRNUq96ya+xX2d2fasrdLDIVkTJ6RzKJUZJJ8/ZFdO7P26rlNyppBfQMqXCOkBr6OZ14615gG0DN6yHrdWdBJTqCkgjiCDqDqPWKU7D4DeWwf8MuvCc65b1Uco6UnpdXNI6I0EacanxeJt0/yMYSWA222restxubRdzvVlKss9GMsDQHpGTE6dE1a21s7x20KbFwNP5k6kxKRMgGDlJ017j20xfxthDyGFPIS84JS2VALUNeA9B88Gose2gZsmS9cLyIBCZgqJUeAAGpOh9RqYt+Go5/JD52ybZ1t1KrYPqSt4MLDikiEqX7BmI9PcPMOAcYF5Oj538xpVgl+h91h1pWZtxp1SVDSQSx26jzGmuBeTo+d/Ma9vsv8AaV+f5Zi1feYvuj/lb3zvfyCrFymFq85+2ulOhhxzeQGXVZgs9VKiAkoX70EiQo6EqKdDlzQOWi2YSEqcZHUKektse8UnitA5FMqA0IMZqp2vRerDw8UW0pqLyVfGrO+3G9Rvsubd5hny9uXjFJdudl3r5lDbNyq2KVhRImFCIg5SDpxHKfWB7ZO2OIC+Lb/hAEaNvZNE5Aojd8cmnGO6nhvR7x76u/8Al15fdTg1KKf2NO6MlTZKw2UoSkkqIABUeKiABJ7zxrpDgOoII7jNVXbpKklJQ/CgQYt3wYIjju9KQbFbMM4a0422q4WHF5/ZGHBGgAEBschqedUWjJptp38id6svY1sZbXVwzcPIKnGCMpCiAYOYBQ90ArWO81cudobdu4RbreQl90ShsnpK4x3akGJ4xpNIF7Or8bi+8If3Yby7jcvR1csTljLPTiJzUwvsCtHrpu6cYcU+1GRe6f0gkiRlykgkkSK6PSlhSt46cPIqprlRoCrtPCkvjNq+tn02dykqyrb3jZndrIICtNeOoI4xoaYG9T71z/hd/wCyk2zWztpYBwWzTqd6QVEtvKOk5RqjQDMYHfzqi0pU2075YLOa6qiTYrBbi1tA1cvm4cClHNKlZUmIQCrpECCde2OVaO2dCVSRNZja5dy7aqTZLW0/KYUpl0aA9IA7s5SRzjlHOavYNcrRbtJfK1vJQkOLDLsKUBqR7GOfcKvs1b7ys30/YjdGto6uXQpUgRSy/wARLRADLrkji2AQO4yRUOL+zMOtJU80pxCkhxLLuZBIjMOgPvHnFLdi8LNjaJYcdefUCTmLD0JBiEJlJISI5niTTu5SbnKLvpTIclW2LrzPMUxdSkkeDPp9jeGqUjigietwHE1YsNp1uuLSbV4BKlCQBAgnrSQAe4E1LjFwFJMIdPsbw9pd4qQQB1OZqbGnlOMOoZU606pKghzcOnIogwepWhpPTiu769cZM+2W+1qeiyM6KzWxls9bWiWrp1190FRz7p9UAnROZTeZUdp7Y5VUwfB7hrEri5cuXnGHQcjJZfhMkECCjKkJAIGXUzrznL7PK3xx5PJq7xYLOxeA3lsq4N5deEhxYLeqjlAzSel1JlPRToMte4vtHdN4lb27dqXLd0DO90uhqqdeqnKADB4zpU+1j1w5aOJslLbuDGVSmXRpIzAEtkAlMgGPVxqxgNw6i2aTclbj4SA4pLDoBV9DXSBOkkEwJq2yb8co3yqn04ld0fdTKO3NnfuNNjD3UtOBfTzQJTGkEgiAdSI19EHRMBWVOcgqgZiBAJjUgchNZPGbO8cxK3eZfcbtWwN61un+n0lFXRDcKzJIEk9GJHe8xW5Wph1LJcQ6pCg2ssOkJWQcpPsZ5xyNRLSntiq9H6kqcbbsW7QbDN3d7bXSnXEKtiISkjKrKrMP4ddCRxEDSK0VxbpcQpC0hSFAhSSJCgdCCOYis7sYLlm0Si9W688CrpBl9cJ0hJVuukRrr3xyqbaqzN3aOsIVcMqcAAWm3f5EGDCAcpiDB4H0UenqOSi7pc6YUo1Y1wzC2rdsNMtpbbTMJSIGvE+fvpDsQvEjv/GIbHTG5yZeHSzdX3PVjN0tTNXtnWTbWrTK1XDym0wXFWz4KtTHuDoAYGvACmXh49499Xf/AC6q4TVrbd86ZO6OHYsv9jbZ68bvFoJfaACTmIT0SSklPMgkx/1pdiu0llcXpwp9tTi1AEhSfY5Cd4BMgyEiZAjlNRbK2F4xc3K7q4efadVLSNxcHJ0iZgtAN9GBlTI9QrR+Chx0ON28vZcodcaLWVPYVLSFkcdEg+iZrqtLU3VTeMcVRTfGr4FnCbVLb7TbaQlDbLgCUiAlMshI7uqqP4T2UywLydHzv5jVTd7gZEEOXT3uiNABpnKZ6LaJ0TOpMSVKJLWztQ22lCZISAJOpPee0njXsaMHpwUWZJvc7JVJkQdQaXjBQn2pbjI96gpKPQlaVJR80CiiupUPFbnwl76LH5NHitfwl76LH5NFFAHitfwl76LH5NHixz4S99Fj8miigDxY58Je+ix+TR4sc+EvfRY/JoooA8WOfCXvosfk0eLHPhL30WPyaKKAPFjnwl76LH5NHixz4S99Fj8miigDxY58Je+ix+TR4sc+EvfRY/JoooA8WOfCXvosfk0eLHPhL30WPyaKKAPFjnwl76LH5NHixz4S99Fj8miigDxY58Je+ix+TR4sc+EvfRY/JoooA8WOfCXvosfk0eLHPhL30WPyaKKAPFbnwl76LH5NHitfwl76LH5NFFAHitfwl76LH5NHitfwl76LH5NFFAHitfwl76LH5NHitz4S99Fj8miigLFlh6WpyyVKjMtRKlKjhJPIcgNBOgFWEqn/AM7KK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4480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6300192" y="5157192"/>
            <a:ext cx="237626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Rode bloedcel zwelt op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5508104" y="1412776"/>
            <a:ext cx="273630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Rode bloedcel in water zonder (lage concentratie) opgeloste stoffen.</a:t>
            </a:r>
            <a:endParaRPr lang="nl-NL" dirty="0"/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7884368" y="4293096"/>
            <a:ext cx="0" cy="86409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781128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Buiten de cel (A) is de </a:t>
            </a:r>
            <a:r>
              <a:rPr lang="nl-NL" b="1" dirty="0" smtClean="0"/>
              <a:t>concentratie opgeloste stoffen groter </a:t>
            </a:r>
            <a:r>
              <a:rPr lang="nl-NL" dirty="0" smtClean="0"/>
              <a:t>dan in de cel (B), dus:</a:t>
            </a:r>
          </a:p>
          <a:p>
            <a:r>
              <a:rPr lang="nl-NL" dirty="0" smtClean="0"/>
              <a:t>In de cel (B) is de </a:t>
            </a:r>
            <a:r>
              <a:rPr lang="nl-NL" b="1" dirty="0" smtClean="0"/>
              <a:t>concentratie water groter </a:t>
            </a:r>
            <a:r>
              <a:rPr lang="nl-NL" dirty="0" smtClean="0"/>
              <a:t>dan buiten de cel (A)</a:t>
            </a:r>
          </a:p>
          <a:p>
            <a:r>
              <a:rPr lang="nl-NL" b="1" dirty="0" smtClean="0"/>
              <a:t>Water verplaatst zich van in de cel naar buiten (van B naar A)</a:t>
            </a:r>
          </a:p>
          <a:p>
            <a:r>
              <a:rPr lang="nl-NL" dirty="0" smtClean="0"/>
              <a:t>De verplaatsing van water gaat door tot er evenwicht is of totdat de cel helemaal verschrompeld is.</a:t>
            </a:r>
            <a:endParaRPr lang="nl-NL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l="61810"/>
          <a:stretch>
            <a:fillRect/>
          </a:stretch>
        </p:blipFill>
        <p:spPr bwMode="auto">
          <a:xfrm>
            <a:off x="5796136" y="1988840"/>
            <a:ext cx="1872208" cy="36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5436096" y="1556792"/>
            <a:ext cx="295232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Rode bloedcel in water met veel </a:t>
            </a:r>
            <a:r>
              <a:rPr lang="nl-NL" dirty="0" smtClean="0"/>
              <a:t>(hoge concentratie) </a:t>
            </a:r>
            <a:r>
              <a:rPr lang="nl-NL" dirty="0" smtClean="0"/>
              <a:t>opgeloste stoffen.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5940152" y="5733256"/>
            <a:ext cx="237626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Rode bloedcel krimpt</a:t>
            </a:r>
            <a:endParaRPr lang="nl-NL" dirty="0"/>
          </a:p>
        </p:txBody>
      </p:sp>
      <p:cxnSp>
        <p:nvCxnSpPr>
          <p:cNvPr id="11" name="Rechte verbindingslijn met pijl 10"/>
          <p:cNvCxnSpPr/>
          <p:nvPr/>
        </p:nvCxnSpPr>
        <p:spPr>
          <a:xfrm flipH="1" flipV="1">
            <a:off x="7452320" y="5085184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Osmose bij dierlijke cellen</a:t>
            </a: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2. Osmose bij plantaardige 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3610744" cy="1224136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1:</a:t>
            </a:r>
            <a:r>
              <a:rPr lang="nl-NL" dirty="0" smtClean="0"/>
              <a:t> de concentratie opgeloste stof buiten de cel en in de cel is gelijk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cel verandert niet</a:t>
            </a:r>
            <a:endParaRPr lang="nl-NL" dirty="0"/>
          </a:p>
        </p:txBody>
      </p:sp>
      <p:pic>
        <p:nvPicPr>
          <p:cNvPr id="24578" name="Picture 2" descr="http://cscbiologie.jouwweb.nl/upload/5/b/0/cscbiologie/turgor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158" y="1556793"/>
            <a:ext cx="4650154" cy="2880320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2924944"/>
            <a:ext cx="3600400" cy="316835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2: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concentratie opgeloste stof buiten de cel is lager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 in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cel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Concentratie water buiten de cel is hoger dan in de cel 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water gaat van buiten de cel in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 cel zwelt op.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2800" baseline="0" dirty="0" smtClean="0">
                <a:sym typeface="Wingdings" pitchFamily="2" charset="2"/>
              </a:rPr>
              <a:t>De celwand zorgt dat de cel niet kapot gaat.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b="1" u="sng" dirty="0" err="1" smtClean="0">
                <a:solidFill>
                  <a:srgbClr val="C00000"/>
                </a:solidFill>
                <a:sym typeface="Wingdings" pitchFamily="2" charset="2"/>
              </a:rPr>
              <a:t>Turgor</a:t>
            </a:r>
            <a:r>
              <a:rPr lang="nl-NL" sz="2800" b="1" u="sng" dirty="0" smtClean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nl-NL" sz="2800" b="1" dirty="0" smtClean="0">
                <a:sym typeface="Wingdings" pitchFamily="2" charset="2"/>
              </a:rPr>
              <a:t>de cel is stevig </a:t>
            </a:r>
            <a:endParaRPr kumimoji="0" lang="nl-N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79912" y="4509120"/>
            <a:ext cx="5364088" cy="2348880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3:</a:t>
            </a:r>
            <a:r>
              <a:rPr lang="nl-NL" dirty="0" smtClean="0"/>
              <a:t> de concentratie opgeloste stof buiten de cel is hoger dan in de cel </a:t>
            </a:r>
            <a:r>
              <a:rPr lang="nl-NL" dirty="0" smtClean="0">
                <a:sym typeface="Wingdings" pitchFamily="2" charset="2"/>
              </a:rPr>
              <a:t> de concentratie water in de cel is hoger dan buiten de cel  </a:t>
            </a:r>
            <a:r>
              <a:rPr lang="nl-NL" b="1" dirty="0" smtClean="0">
                <a:sym typeface="Wingdings" pitchFamily="2" charset="2"/>
              </a:rPr>
              <a:t>water gaat de cel uit </a:t>
            </a:r>
            <a:r>
              <a:rPr lang="nl-NL" dirty="0" smtClean="0">
                <a:sym typeface="Wingdings" pitchFamily="2" charset="2"/>
              </a:rPr>
              <a:t> de cel krimpt.</a:t>
            </a:r>
          </a:p>
          <a:p>
            <a:r>
              <a:rPr lang="nl-NL" dirty="0" smtClean="0">
                <a:sym typeface="Wingdings" pitchFamily="2" charset="2"/>
              </a:rPr>
              <a:t>De celwand houdt zijn vorm</a:t>
            </a:r>
            <a:r>
              <a:rPr lang="nl-NL" b="1" dirty="0" smtClean="0">
                <a:sym typeface="Wingdings" pitchFamily="2" charset="2"/>
              </a:rPr>
              <a:t>. </a:t>
            </a:r>
            <a:r>
              <a:rPr lang="nl-NL" b="1" u="sng" dirty="0" err="1" smtClean="0">
                <a:solidFill>
                  <a:srgbClr val="C00000"/>
                </a:solidFill>
                <a:sym typeface="Wingdings" pitchFamily="2" charset="2"/>
              </a:rPr>
              <a:t>Plasmolyse</a:t>
            </a:r>
            <a:r>
              <a:rPr lang="nl-NL" b="1" u="sng" dirty="0" smtClean="0">
                <a:solidFill>
                  <a:srgbClr val="C00000"/>
                </a:solidFill>
                <a:sym typeface="Wingdings" pitchFamily="2" charset="2"/>
              </a:rPr>
              <a:t>:</a:t>
            </a:r>
            <a:r>
              <a:rPr lang="nl-NL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NL" b="1" dirty="0" smtClean="0">
                <a:sym typeface="Wingdings" pitchFamily="2" charset="2"/>
              </a:rPr>
              <a:t>Er ontstaat ruimte tussen celmembraan en celwand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5724128" y="14127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1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436096" y="32129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2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380312" y="34290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3</a:t>
            </a:r>
            <a:endParaRPr lang="nl-N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Filmpje </a:t>
            </a:r>
            <a:r>
              <a:rPr lang="nl-NL" dirty="0" err="1" smtClean="0"/>
              <a:t>plasmolyse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dirty="0" err="1" smtClean="0"/>
              <a:t>Plasmolyse</a:t>
            </a:r>
            <a:r>
              <a:rPr lang="nl-NL" dirty="0" smtClean="0"/>
              <a:t> in cellen de rode ui:</a:t>
            </a:r>
          </a:p>
          <a:p>
            <a:r>
              <a:rPr lang="nl-NL" dirty="0" smtClean="0">
                <a:hlinkClick r:id="rId2"/>
              </a:rPr>
              <a:t>https://www.youtube.com/watch?v=gWkcFU-hHUk</a:t>
            </a:r>
            <a:endParaRPr lang="nl-NL" dirty="0"/>
          </a:p>
        </p:txBody>
      </p:sp>
      <p:pic>
        <p:nvPicPr>
          <p:cNvPr id="25602" name="Picture 2" descr="http://biologiepagina.nl/Images/zelfplasmoly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284797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3: Actief transport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dirty="0" smtClean="0"/>
              <a:t>Moleculen die niet via diffusie door het celmembraan kunnen, worden via “poortjes” of pompen naar binnen/buiten vervoerd.</a:t>
            </a:r>
          </a:p>
          <a:p>
            <a:r>
              <a:rPr lang="nl-NL" dirty="0" smtClean="0"/>
              <a:t>Dat kost energie: </a:t>
            </a:r>
            <a:r>
              <a:rPr lang="nl-NL" b="1" dirty="0" smtClean="0"/>
              <a:t>actief transport</a:t>
            </a:r>
          </a:p>
          <a:p>
            <a:r>
              <a:rPr lang="nl-NL" dirty="0" smtClean="0"/>
              <a:t>Grote moleculen of moleculen die tegen het </a:t>
            </a:r>
            <a:r>
              <a:rPr lang="nl-NL" dirty="0" err="1" smtClean="0"/>
              <a:t>concentratie-verschil</a:t>
            </a:r>
            <a:r>
              <a:rPr lang="nl-NL" dirty="0" smtClean="0"/>
              <a:t> in vervoerd worden.</a:t>
            </a:r>
          </a:p>
          <a:p>
            <a:endParaRPr lang="nl-NL" sz="2000" dirty="0"/>
          </a:p>
        </p:txBody>
      </p:sp>
      <p:pic>
        <p:nvPicPr>
          <p:cNvPr id="28674" name="Picture 2" descr="http://upload.wikimedia.org/wikipedia/commons/thumb/c/c3/NaK_Ion_Channel.gif/220px-NaK_Ion_Channel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2499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4. Fagocytose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l-NL" dirty="0" smtClean="0"/>
              <a:t>De celmembraan vormt een blaasje om de stof die naar binnen/buiten moet.</a:t>
            </a:r>
          </a:p>
          <a:p>
            <a:r>
              <a:rPr lang="nl-NL" dirty="0" smtClean="0"/>
              <a:t>Het blaasje ‘fuseert’ met het celmembraan.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27650" name="Picture 2" descr="http://www.10voorbiologie.nl/afbfczw/H2%20cellen/020404blaasjestranport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6925224" cy="2255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Filmpje: transport via de celmembraan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Engelstalig, 3.19min.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331640" y="2924944"/>
            <a:ext cx="58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hlinkClick r:id="rId2"/>
              </a:rPr>
              <a:t>https://www.youtube.com/watch?v=2UPqLm-uDnI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Transport van stoffen de cel in en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nl-NL" b="1" dirty="0" smtClean="0"/>
              <a:t>Een cel heeft stoffen van buiten nodig.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Bv.: brandstoffen, zuurstof.</a:t>
            </a:r>
          </a:p>
          <a:p>
            <a:pPr>
              <a:buNone/>
            </a:pPr>
            <a:endParaRPr lang="nl-NL" dirty="0" smtClean="0"/>
          </a:p>
          <a:p>
            <a:r>
              <a:rPr lang="nl-NL" b="1" dirty="0" smtClean="0"/>
              <a:t>In een cel ontstaan stoffen die de cel uit moeten.</a:t>
            </a:r>
            <a:endParaRPr lang="nl-NL" dirty="0" smtClean="0"/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Bv.: afvalstoffen zoals CO</a:t>
            </a:r>
            <a:r>
              <a:rPr lang="nl-NL" baseline="-25000" dirty="0" smtClean="0"/>
              <a:t>2 </a:t>
            </a:r>
            <a:r>
              <a:rPr lang="nl-NL" dirty="0" smtClean="0"/>
              <a:t>, of door de cel gemaakte hormonen of verteringssappen die naar bloed of darm moeten.</a:t>
            </a:r>
            <a:endParaRPr lang="nl-NL" baseline="-25000" dirty="0"/>
          </a:p>
        </p:txBody>
      </p:sp>
      <p:pic>
        <p:nvPicPr>
          <p:cNvPr id="1026" name="Picture 2" descr="http://www.vib.be/VIBMediaLibrary/Science%20and%20Technologies/Cells/animal-cell15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2888693" cy="3312368"/>
          </a:xfrm>
          <a:prstGeom prst="rect">
            <a:avLst/>
          </a:prstGeom>
          <a:noFill/>
        </p:spPr>
      </p:pic>
      <p:sp>
        <p:nvSpPr>
          <p:cNvPr id="6" name="Gekromde PIJL-OMLAAG 5"/>
          <p:cNvSpPr/>
          <p:nvPr/>
        </p:nvSpPr>
        <p:spPr>
          <a:xfrm rot="799038">
            <a:off x="4180900" y="1873073"/>
            <a:ext cx="2707886" cy="8075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Gekromde PIJL-OMLAAG 6"/>
          <p:cNvSpPr/>
          <p:nvPr/>
        </p:nvSpPr>
        <p:spPr>
          <a:xfrm rot="10331996">
            <a:off x="4270085" y="4816161"/>
            <a:ext cx="2831780" cy="1049592"/>
          </a:xfrm>
          <a:prstGeom prst="curvedDownArrow">
            <a:avLst>
              <a:gd name="adj1" fmla="val 25000"/>
              <a:gd name="adj2" fmla="val 50000"/>
              <a:gd name="adj3" fmla="val 17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De celmembraan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Die stoffen moeten allemaal door de celmembraan heen. Een celmembraan bestaat uit speciale (vetachtige) moleculen die een laag vormen. </a:t>
            </a:r>
          </a:p>
          <a:p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15362" name="Picture 2" descr="http://www.vib.be/VIBMediaLibrary/Science%20and%20Technologies/Cells/cell-membrane6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5715000" cy="3362326"/>
          </a:xfrm>
          <a:prstGeom prst="rect">
            <a:avLst/>
          </a:prstGeom>
          <a:noFill/>
        </p:spPr>
      </p:pic>
      <p:pic>
        <p:nvPicPr>
          <p:cNvPr id="15364" name="Picture 4" descr="http://biologiepagina.nl/4/Cellen%20in%20werking/proeftoets/celmembra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89040"/>
            <a:ext cx="2532714" cy="1296144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6228184" y="5517232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>
                <a:hlinkClick r:id="rId4"/>
              </a:rPr>
              <a:t>Celmembraan (1.26 min)</a:t>
            </a:r>
          </a:p>
          <a:p>
            <a:r>
              <a:rPr lang="nl-NL" dirty="0" smtClean="0">
                <a:hlinkClick r:id="rId4"/>
              </a:rPr>
              <a:t>https://www.youtube.com/watch?v=Qqsf_UJcfBc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 smtClean="0"/>
              <a:t>Hoe kunnen stoffen door de celmembraan heen?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7664" y="2060848"/>
            <a:ext cx="6120680" cy="3888432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 smtClean="0"/>
              <a:t>Deze vier processen zorgen voor transport van stoffen de cel in en uit:</a:t>
            </a:r>
          </a:p>
          <a:p>
            <a:r>
              <a:rPr lang="nl-NL" sz="4800" dirty="0" smtClean="0"/>
              <a:t>Diffusie</a:t>
            </a:r>
          </a:p>
          <a:p>
            <a:r>
              <a:rPr lang="nl-NL" sz="4800" dirty="0" smtClean="0"/>
              <a:t>Osmose</a:t>
            </a:r>
          </a:p>
          <a:p>
            <a:r>
              <a:rPr lang="nl-NL" sz="4800" dirty="0" smtClean="0"/>
              <a:t>Actief transport</a:t>
            </a:r>
          </a:p>
          <a:p>
            <a:r>
              <a:rPr lang="nl-NL" sz="4800" dirty="0" smtClean="0"/>
              <a:t>Fagocytose </a:t>
            </a:r>
          </a:p>
          <a:p>
            <a:endParaRPr lang="nl-NL" dirty="0"/>
          </a:p>
        </p:txBody>
      </p:sp>
      <p:sp>
        <p:nvSpPr>
          <p:cNvPr id="4" name="Rechteraccolade 3"/>
          <p:cNvSpPr/>
          <p:nvPr/>
        </p:nvSpPr>
        <p:spPr>
          <a:xfrm>
            <a:off x="3995936" y="3284984"/>
            <a:ext cx="144016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283968" y="35010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Passief: kost geen energie</a:t>
            </a:r>
            <a:endParaRPr lang="nl-NL" i="1" dirty="0"/>
          </a:p>
        </p:txBody>
      </p:sp>
      <p:sp>
        <p:nvSpPr>
          <p:cNvPr id="6" name="Tekstvak 5"/>
          <p:cNvSpPr txBox="1"/>
          <p:nvPr/>
        </p:nvSpPr>
        <p:spPr>
          <a:xfrm>
            <a:off x="6012160" y="49411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Actief: kost wel energie</a:t>
            </a:r>
            <a:endParaRPr lang="nl-NL" i="1" dirty="0"/>
          </a:p>
        </p:txBody>
      </p:sp>
      <p:sp>
        <p:nvSpPr>
          <p:cNvPr id="7" name="Rechteraccolade 6"/>
          <p:cNvSpPr/>
          <p:nvPr/>
        </p:nvSpPr>
        <p:spPr>
          <a:xfrm>
            <a:off x="5652120" y="4725144"/>
            <a:ext cx="216024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1. Diffusie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Moleculen verplaatsen zich van een plaats waar er veel zijn (</a:t>
            </a:r>
            <a:r>
              <a:rPr lang="nl-NL" b="1" dirty="0" smtClean="0"/>
              <a:t>hoge concentratie</a:t>
            </a:r>
            <a:r>
              <a:rPr lang="nl-NL" dirty="0" smtClean="0"/>
              <a:t>) naar een plaats waar er weinig zijn (</a:t>
            </a:r>
            <a:r>
              <a:rPr lang="nl-NL" b="1" dirty="0" smtClean="0"/>
              <a:t>lage concentratie</a:t>
            </a:r>
            <a:r>
              <a:rPr lang="nl-NL" dirty="0" smtClean="0"/>
              <a:t>).</a:t>
            </a:r>
          </a:p>
          <a:p>
            <a:r>
              <a:rPr lang="nl-NL" dirty="0" smtClean="0"/>
              <a:t>Dat gaat vanzelf, </a:t>
            </a:r>
            <a:r>
              <a:rPr lang="nl-NL" b="1" dirty="0" smtClean="0"/>
              <a:t>kost geen energie</a:t>
            </a:r>
            <a:r>
              <a:rPr lang="nl-NL" dirty="0" smtClean="0"/>
              <a:t>.</a:t>
            </a:r>
          </a:p>
          <a:p>
            <a:r>
              <a:rPr lang="nl-NL" dirty="0" smtClean="0"/>
              <a:t>Alleen sommige </a:t>
            </a:r>
            <a:r>
              <a:rPr lang="nl-NL" b="1" dirty="0" smtClean="0"/>
              <a:t>kleine moleculen</a:t>
            </a:r>
            <a:r>
              <a:rPr lang="nl-NL" b="1" dirty="0"/>
              <a:t> </a:t>
            </a:r>
            <a:r>
              <a:rPr lang="nl-NL" dirty="0" smtClean="0"/>
              <a:t>(water </a:t>
            </a:r>
            <a:r>
              <a:rPr lang="nl-NL" dirty="0"/>
              <a:t>en gassen zoals CO</a:t>
            </a:r>
            <a:r>
              <a:rPr lang="nl-NL" baseline="-25000" dirty="0"/>
              <a:t>2</a:t>
            </a:r>
            <a:r>
              <a:rPr lang="nl-NL" dirty="0"/>
              <a:t> en </a:t>
            </a:r>
            <a:r>
              <a:rPr lang="nl-NL" dirty="0" smtClean="0"/>
              <a:t>O</a:t>
            </a:r>
            <a:r>
              <a:rPr lang="nl-NL" baseline="-25000" dirty="0" smtClean="0"/>
              <a:t>2</a:t>
            </a:r>
            <a:r>
              <a:rPr lang="nl-NL" dirty="0" smtClean="0"/>
              <a:t>) kunnen via diffusie door het celmembraan.</a:t>
            </a:r>
            <a:r>
              <a:rPr lang="nl-NL" dirty="0"/>
              <a:t> 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16386" name="Picture 2" descr="http://www.10voorbiologie.nl/afbfczw/H29%20Cellen%20(Havo)/290700diffus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17032"/>
            <a:ext cx="5629275" cy="292417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395536" y="4005064"/>
            <a:ext cx="151216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Hoge concentratie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6" y="5373216"/>
            <a:ext cx="151216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Lage concentratie</a:t>
            </a:r>
            <a:endParaRPr lang="nl-NL" dirty="0">
              <a:solidFill>
                <a:srgbClr val="C00000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1187624" y="4005064"/>
            <a:ext cx="10081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1259632" y="5517232"/>
            <a:ext cx="20162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4355976" y="4149080"/>
            <a:ext cx="504056" cy="7200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4139952" y="4581128"/>
            <a:ext cx="129614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flipV="1">
            <a:off x="4427984" y="5517232"/>
            <a:ext cx="792088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7631832" y="4005064"/>
            <a:ext cx="1512168" cy="14773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Concentratie</a:t>
            </a:r>
          </a:p>
          <a:p>
            <a:r>
              <a:rPr lang="nl-NL" dirty="0">
                <a:solidFill>
                  <a:srgbClr val="C00000"/>
                </a:solidFill>
              </a:rPr>
              <a:t>a</a:t>
            </a:r>
            <a:r>
              <a:rPr lang="nl-NL" dirty="0" smtClean="0">
                <a:solidFill>
                  <a:srgbClr val="C00000"/>
                </a:solidFill>
              </a:rPr>
              <a:t>an beide kanten is gelijk geworden</a:t>
            </a:r>
            <a:endParaRPr lang="nl-NL" dirty="0">
              <a:solidFill>
                <a:srgbClr val="C00000"/>
              </a:solidFill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 flipH="1" flipV="1">
            <a:off x="7308304" y="4149080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flipH="1">
            <a:off x="6444208" y="5229200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4211960" y="6093297"/>
            <a:ext cx="187220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</a:rPr>
              <a:t>Verplaatsing van moleculen</a:t>
            </a:r>
            <a:endParaRPr lang="nl-NL" dirty="0">
              <a:solidFill>
                <a:srgbClr val="C00000"/>
              </a:solidFill>
            </a:endParaRPr>
          </a:p>
        </p:txBody>
      </p:sp>
      <p:cxnSp>
        <p:nvCxnSpPr>
          <p:cNvPr id="39" name="Rechte verbindingslijn met pijl 38"/>
          <p:cNvCxnSpPr>
            <a:stCxn id="38" idx="0"/>
          </p:cNvCxnSpPr>
          <p:nvPr/>
        </p:nvCxnSpPr>
        <p:spPr>
          <a:xfrm flipH="1" flipV="1">
            <a:off x="5004048" y="5589241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252028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nl-NL" dirty="0" smtClean="0"/>
              <a:t>Filmpje diffusie: 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Engelstalig. Bekijken tot 1.16 min</a:t>
            </a:r>
          </a:p>
          <a:p>
            <a:r>
              <a:rPr lang="nl-NL" dirty="0" smtClean="0">
                <a:hlinkClick r:id="rId2"/>
              </a:rPr>
              <a:t>https://www.youtube.com/watch?v=H7QsDs8ZRMI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1. Diffusie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2. Osmose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  <a:solidFill>
            <a:srgbClr val="92D050"/>
          </a:solidFill>
        </p:spPr>
        <p:txBody>
          <a:bodyPr/>
          <a:lstStyle/>
          <a:p>
            <a:r>
              <a:rPr lang="nl-NL" dirty="0" smtClean="0"/>
              <a:t>Het celmembraan is </a:t>
            </a:r>
            <a:r>
              <a:rPr lang="nl-NL" b="1" dirty="0" smtClean="0"/>
              <a:t>semipermeabel</a:t>
            </a:r>
            <a:r>
              <a:rPr lang="nl-NL" dirty="0" smtClean="0"/>
              <a:t>: het laat sommige moleculen wel door via diffusie en andere worden tegengehouden.</a:t>
            </a:r>
          </a:p>
          <a:p>
            <a:r>
              <a:rPr lang="nl-NL" b="1" dirty="0" smtClean="0"/>
              <a:t>Water kan erdoor</a:t>
            </a:r>
            <a:r>
              <a:rPr lang="nl-NL" dirty="0" smtClean="0"/>
              <a:t>, de meeste andere moleculen niet.</a:t>
            </a:r>
          </a:p>
          <a:p>
            <a:endParaRPr lang="nl-NL" dirty="0"/>
          </a:p>
        </p:txBody>
      </p:sp>
      <p:pic>
        <p:nvPicPr>
          <p:cNvPr id="18434" name="Picture 2" descr="http://www.ntnu.no/gemini/2011_spring/pictures/rep_membra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314239" cy="40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320480" cy="504056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nl-NL" sz="2400" b="1" dirty="0" smtClean="0"/>
              <a:t>A</a:t>
            </a:r>
            <a:r>
              <a:rPr lang="nl-NL" sz="2400" dirty="0" smtClean="0"/>
              <a:t>: minder suikermoleculen, </a:t>
            </a:r>
            <a:r>
              <a:rPr lang="nl-NL" sz="2400" b="1" dirty="0" smtClean="0"/>
              <a:t>meer</a:t>
            </a:r>
            <a:r>
              <a:rPr lang="nl-NL" sz="2400" dirty="0" smtClean="0"/>
              <a:t> watermoleculen dan B</a:t>
            </a:r>
          </a:p>
          <a:p>
            <a:r>
              <a:rPr lang="nl-NL" sz="2400" b="1" dirty="0" smtClean="0"/>
              <a:t>B</a:t>
            </a:r>
            <a:r>
              <a:rPr lang="nl-NL" sz="2400" dirty="0" smtClean="0"/>
              <a:t>: meer suikermoleculen, </a:t>
            </a:r>
            <a:r>
              <a:rPr lang="nl-NL" sz="2400" b="1" dirty="0" smtClean="0"/>
              <a:t>minder</a:t>
            </a:r>
            <a:r>
              <a:rPr lang="nl-NL" sz="2400" dirty="0" smtClean="0"/>
              <a:t> watermoleculen dan A</a:t>
            </a:r>
          </a:p>
          <a:p>
            <a:r>
              <a:rPr lang="nl-NL" sz="2400" b="1" dirty="0" smtClean="0"/>
              <a:t>Dus concentratie van water in A is hoger dan in B</a:t>
            </a:r>
          </a:p>
          <a:p>
            <a:r>
              <a:rPr lang="nl-NL" sz="2400" dirty="0" smtClean="0"/>
              <a:t>Diffusie: moleculen verplaatsen zich van hoge </a:t>
            </a:r>
            <a:r>
              <a:rPr lang="nl-NL" sz="2400" dirty="0" err="1" smtClean="0"/>
              <a:t>conc</a:t>
            </a:r>
            <a:r>
              <a:rPr lang="nl-NL" sz="2400" dirty="0" smtClean="0"/>
              <a:t>. (A) naar lage </a:t>
            </a:r>
            <a:r>
              <a:rPr lang="nl-NL" sz="2400" dirty="0" err="1" smtClean="0"/>
              <a:t>conc</a:t>
            </a:r>
            <a:r>
              <a:rPr lang="nl-NL" sz="2400" dirty="0" smtClean="0"/>
              <a:t>. (B)</a:t>
            </a:r>
            <a:r>
              <a:rPr lang="nl-NL" sz="2000" dirty="0" smtClean="0"/>
              <a:t> </a:t>
            </a:r>
            <a:r>
              <a:rPr lang="nl-NL" sz="2000" dirty="0" smtClean="0">
                <a:sym typeface="Wingdings" pitchFamily="2" charset="2"/>
              </a:rPr>
              <a:t> </a:t>
            </a:r>
            <a:r>
              <a:rPr lang="nl-NL" sz="2400" b="1" dirty="0" smtClean="0">
                <a:sym typeface="Wingdings" pitchFamily="2" charset="2"/>
              </a:rPr>
              <a:t>watermoleculen verplaatsen zich van  A naar B </a:t>
            </a:r>
            <a:r>
              <a:rPr lang="nl-NL" sz="2400" dirty="0" smtClean="0">
                <a:sym typeface="Wingdings" pitchFamily="2" charset="2"/>
              </a:rPr>
              <a:t>tot de </a:t>
            </a:r>
            <a:r>
              <a:rPr lang="nl-NL" sz="2400" dirty="0" err="1" smtClean="0">
                <a:sym typeface="Wingdings" pitchFamily="2" charset="2"/>
              </a:rPr>
              <a:t>conc</a:t>
            </a:r>
            <a:r>
              <a:rPr lang="nl-NL" sz="2400" dirty="0" smtClean="0">
                <a:sym typeface="Wingdings" pitchFamily="2" charset="2"/>
              </a:rPr>
              <a:t>. links en rechts van het membraan gelijk is (zie C en D) </a:t>
            </a:r>
          </a:p>
          <a:p>
            <a:endParaRPr lang="nl-NL" sz="240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2. Osmose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6440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5076056" y="4869160"/>
            <a:ext cx="374441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u="sng" dirty="0" smtClean="0"/>
              <a:t>Het </a:t>
            </a:r>
            <a:r>
              <a:rPr lang="nl-NL" u="sng" dirty="0" err="1" smtClean="0"/>
              <a:t>semi-permeabele</a:t>
            </a:r>
            <a:r>
              <a:rPr lang="nl-NL" u="sng" dirty="0" smtClean="0"/>
              <a:t> membraan laat alleen de water moleculen door. </a:t>
            </a:r>
          </a:p>
          <a:p>
            <a:r>
              <a:rPr lang="nl-NL" dirty="0" smtClean="0"/>
              <a:t>Alleen door verplaatsing van water kan de concentratie links en rechts gelijk worden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nl-NL" dirty="0" smtClean="0"/>
              <a:t>2. Osmose: osmotische waarde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  <a:solidFill>
            <a:srgbClr val="92D050"/>
          </a:solidFill>
        </p:spPr>
        <p:txBody>
          <a:bodyPr>
            <a:normAutofit fontScale="85000" lnSpcReduction="10000"/>
          </a:bodyPr>
          <a:lstStyle/>
          <a:p>
            <a:r>
              <a:rPr lang="nl-NL" b="1" dirty="0" smtClean="0"/>
              <a:t>De </a:t>
            </a:r>
            <a:r>
              <a:rPr lang="nl-NL" b="1" u="sng" dirty="0" smtClean="0"/>
              <a:t>osmotische waarde </a:t>
            </a:r>
            <a:r>
              <a:rPr lang="nl-NL" b="1" dirty="0" smtClean="0"/>
              <a:t>is een maat voor </a:t>
            </a:r>
            <a:r>
              <a:rPr lang="nl-NL" b="1" u="sng" dirty="0" smtClean="0"/>
              <a:t>hoe sterk het water aangetrokken wordt door een oplossing</a:t>
            </a:r>
            <a:r>
              <a:rPr lang="nl-NL" b="1" dirty="0" smtClean="0"/>
              <a:t>.</a:t>
            </a:r>
          </a:p>
          <a:p>
            <a:r>
              <a:rPr lang="nl-NL" b="1" dirty="0" smtClean="0"/>
              <a:t>Hoe</a:t>
            </a:r>
            <a:r>
              <a:rPr lang="nl-NL" dirty="0" smtClean="0"/>
              <a:t> </a:t>
            </a:r>
            <a:r>
              <a:rPr lang="nl-NL" b="1" dirty="0" smtClean="0"/>
              <a:t>hoger de concentratie van opgeloste stoffen</a:t>
            </a:r>
            <a:r>
              <a:rPr lang="nl-NL" dirty="0" smtClean="0"/>
              <a:t>, des te lager de concentratie van water in die oplossing. De verplaatsing van water naar de oplossing toe is dan sterker, dus de </a:t>
            </a:r>
            <a:r>
              <a:rPr lang="nl-NL" b="1" dirty="0" smtClean="0"/>
              <a:t>osmotische waarde is sterker.</a:t>
            </a:r>
          </a:p>
        </p:txBody>
      </p:sp>
      <p:pic>
        <p:nvPicPr>
          <p:cNvPr id="26626" name="Picture 2" descr="http://biologiepagina.nl/Images/zelfosmose1.jpg"/>
          <p:cNvPicPr>
            <a:picLocks noChangeAspect="1" noChangeArrowheads="1"/>
          </p:cNvPicPr>
          <p:nvPr/>
        </p:nvPicPr>
        <p:blipFill>
          <a:blip r:embed="rId2" cstate="print"/>
          <a:srcRect b="12758"/>
          <a:stretch>
            <a:fillRect/>
          </a:stretch>
        </p:blipFill>
        <p:spPr bwMode="auto">
          <a:xfrm>
            <a:off x="5364088" y="4090838"/>
            <a:ext cx="3352800" cy="2767162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827584" y="4941168"/>
            <a:ext cx="439248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3% oplossing: lagere osmotische waarde</a:t>
            </a:r>
          </a:p>
          <a:p>
            <a:endParaRPr lang="nl-NL" dirty="0"/>
          </a:p>
          <a:p>
            <a:r>
              <a:rPr lang="nl-NL" dirty="0" smtClean="0"/>
              <a:t>9% oplossing: hogere osmotische waarde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861</Words>
  <Application>Microsoft Office PowerPoint</Application>
  <PresentationFormat>Diavoorstelling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Hst.28.6 Transport van stoffen de cel in en uit</vt:lpstr>
      <vt:lpstr>Transport van stoffen de cel in en uit</vt:lpstr>
      <vt:lpstr>De celmembraan</vt:lpstr>
      <vt:lpstr>Hoe kunnen stoffen door de celmembraan heen?</vt:lpstr>
      <vt:lpstr>1. Diffusie</vt:lpstr>
      <vt:lpstr>1. Diffusie</vt:lpstr>
      <vt:lpstr>2. Osmose</vt:lpstr>
      <vt:lpstr>2. Osmose</vt:lpstr>
      <vt:lpstr>2. Osmose: osmotische waarde</vt:lpstr>
      <vt:lpstr>2. Osmose bij dierlijke cellen</vt:lpstr>
      <vt:lpstr>2. Osmose bij dierlijke cellen</vt:lpstr>
      <vt:lpstr>Dia 12</vt:lpstr>
      <vt:lpstr>2. Osmose bij plantaardige cellen</vt:lpstr>
      <vt:lpstr>Filmpje plasmolyse</vt:lpstr>
      <vt:lpstr>3: Actief transport</vt:lpstr>
      <vt:lpstr>4. Fagocytose</vt:lpstr>
      <vt:lpstr>Filmpje: transport via de celmembraan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Hst.28.6 Transport van stoffen de cel in en uit</dc:title>
  <dc:creator>Sandra Sloot</dc:creator>
  <cp:lastModifiedBy>Sandra Sloot</cp:lastModifiedBy>
  <cp:revision>33</cp:revision>
  <dcterms:created xsi:type="dcterms:W3CDTF">2013-09-06T08:17:16Z</dcterms:created>
  <dcterms:modified xsi:type="dcterms:W3CDTF">2013-09-06T13:36:08Z</dcterms:modified>
</cp:coreProperties>
</file>